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257" r:id="rId2"/>
    <p:sldId id="258" r:id="rId3"/>
    <p:sldId id="2145706201" r:id="rId4"/>
    <p:sldId id="2145706219" r:id="rId5"/>
    <p:sldId id="2145706202" r:id="rId6"/>
    <p:sldId id="2145706140" r:id="rId7"/>
    <p:sldId id="2145706141" r:id="rId8"/>
    <p:sldId id="2145706184" r:id="rId9"/>
    <p:sldId id="2145706183" r:id="rId10"/>
    <p:sldId id="286" r:id="rId11"/>
    <p:sldId id="2145706125" r:id="rId12"/>
    <p:sldId id="2145706128" r:id="rId13"/>
    <p:sldId id="2145706130" r:id="rId14"/>
    <p:sldId id="2145706131" r:id="rId15"/>
    <p:sldId id="2145706132" r:id="rId16"/>
    <p:sldId id="2145706134" r:id="rId17"/>
    <p:sldId id="2145706135" r:id="rId18"/>
    <p:sldId id="2145706136" r:id="rId19"/>
    <p:sldId id="282" r:id="rId20"/>
    <p:sldId id="295" r:id="rId21"/>
    <p:sldId id="2145706138" r:id="rId22"/>
    <p:sldId id="2145706137" r:id="rId23"/>
    <p:sldId id="2145706144" r:id="rId24"/>
    <p:sldId id="2145706145" r:id="rId25"/>
    <p:sldId id="2145706146" r:id="rId26"/>
    <p:sldId id="2145706148" r:id="rId27"/>
    <p:sldId id="2145706149" r:id="rId28"/>
    <p:sldId id="2145706147" r:id="rId29"/>
    <p:sldId id="2145706152" r:id="rId30"/>
    <p:sldId id="289" r:id="rId31"/>
    <p:sldId id="290" r:id="rId32"/>
    <p:sldId id="291" r:id="rId33"/>
    <p:sldId id="292" r:id="rId34"/>
    <p:sldId id="293" r:id="rId35"/>
    <p:sldId id="2145706154" r:id="rId36"/>
    <p:sldId id="2145706213" r:id="rId37"/>
    <p:sldId id="2145706155" r:id="rId38"/>
    <p:sldId id="2145706157" r:id="rId39"/>
    <p:sldId id="2145706156" r:id="rId40"/>
    <p:sldId id="2145706190" r:id="rId41"/>
    <p:sldId id="2145706180" r:id="rId42"/>
    <p:sldId id="2145706207" r:id="rId43"/>
    <p:sldId id="2145706165" r:id="rId44"/>
    <p:sldId id="2145706191" r:id="rId45"/>
    <p:sldId id="2145706192" r:id="rId46"/>
    <p:sldId id="260" r:id="rId47"/>
    <p:sldId id="261" r:id="rId48"/>
    <p:sldId id="262" r:id="rId49"/>
    <p:sldId id="263" r:id="rId50"/>
    <p:sldId id="2145706204" r:id="rId51"/>
    <p:sldId id="2145706150" r:id="rId52"/>
    <p:sldId id="2145706205" r:id="rId53"/>
    <p:sldId id="2145706217" r:id="rId54"/>
    <p:sldId id="2145706206" r:id="rId55"/>
    <p:sldId id="2145706218" r:id="rId56"/>
    <p:sldId id="2145706214" r:id="rId57"/>
    <p:sldId id="2145706194" r:id="rId58"/>
    <p:sldId id="2145706215" r:id="rId59"/>
    <p:sldId id="2145706216" r:id="rId60"/>
    <p:sldId id="2145706158" r:id="rId61"/>
    <p:sldId id="2145706159" r:id="rId62"/>
    <p:sldId id="2145706160" r:id="rId63"/>
    <p:sldId id="2145706161" r:id="rId64"/>
    <p:sldId id="2145706162" r:id="rId65"/>
    <p:sldId id="2145706163" r:id="rId66"/>
    <p:sldId id="2145706164" r:id="rId67"/>
    <p:sldId id="2145706168" r:id="rId68"/>
    <p:sldId id="2145706169" r:id="rId69"/>
    <p:sldId id="2145706170" r:id="rId70"/>
    <p:sldId id="2145706171" r:id="rId71"/>
    <p:sldId id="2145706172" r:id="rId72"/>
    <p:sldId id="2145706173" r:id="rId73"/>
    <p:sldId id="2145706175" r:id="rId74"/>
    <p:sldId id="2145706176" r:id="rId75"/>
    <p:sldId id="2145706178" r:id="rId76"/>
    <p:sldId id="2145706179" r:id="rId77"/>
    <p:sldId id="2145706212" r:id="rId78"/>
    <p:sldId id="2145706181" r:id="rId79"/>
    <p:sldId id="264" r:id="rId80"/>
    <p:sldId id="2145706186" r:id="rId81"/>
    <p:sldId id="256" r:id="rId82"/>
    <p:sldId id="2145706208" r:id="rId83"/>
    <p:sldId id="2145706209" r:id="rId84"/>
    <p:sldId id="259" r:id="rId85"/>
    <p:sldId id="2145706210" r:id="rId86"/>
    <p:sldId id="2145706211" r:id="rId87"/>
    <p:sldId id="2145706187" r:id="rId88"/>
    <p:sldId id="2145706188" r:id="rId89"/>
    <p:sldId id="2145706189" r:id="rId90"/>
    <p:sldId id="2145706198" r:id="rId91"/>
    <p:sldId id="2145706199" r:id="rId92"/>
    <p:sldId id="2145706195" r:id="rId93"/>
    <p:sldId id="2145706196" r:id="rId94"/>
    <p:sldId id="2145706193" r:id="rId95"/>
    <p:sldId id="2145706200" r:id="rId96"/>
    <p:sldId id="2145706203" r:id="rId97"/>
    <p:sldId id="2145706167" r:id="rId98"/>
    <p:sldId id="2145706221" r:id="rId99"/>
    <p:sldId id="2145706222" r:id="rId100"/>
    <p:sldId id="2145706223" r:id="rId101"/>
    <p:sldId id="2145706224"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dney Robinson" initials="CR" lastIdx="2" clrIdx="0">
    <p:extLst>
      <p:ext uri="{19B8F6BF-5375-455C-9EA6-DF929625EA0E}">
        <p15:presenceInfo xmlns:p15="http://schemas.microsoft.com/office/powerpoint/2012/main" userId="f4aae88dba3965f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9" autoAdjust="0"/>
    <p:restoredTop sz="74926" autoAdjust="0"/>
  </p:normalViewPr>
  <p:slideViewPr>
    <p:cSldViewPr snapToGrid="0">
      <p:cViewPr varScale="1">
        <p:scale>
          <a:sx n="82" d="100"/>
          <a:sy n="82" d="100"/>
        </p:scale>
        <p:origin x="171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92742-C451-4205-80AC-79BB2FAF854F}" type="datetimeFigureOut">
              <a:rPr lang="en-US" smtClean="0"/>
              <a:t>3/25/2021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DDCEF9-3F45-499D-9429-16FEA4FDBEA4}" type="slidenum">
              <a:rPr lang="en-US" smtClean="0"/>
              <a:t>‹#›</a:t>
            </a:fld>
            <a:endParaRPr lang="en-US"/>
          </a:p>
        </p:txBody>
      </p:sp>
    </p:spTree>
    <p:extLst>
      <p:ext uri="{BB962C8B-B14F-4D97-AF65-F5344CB8AC3E}">
        <p14:creationId xmlns:p14="http://schemas.microsoft.com/office/powerpoint/2010/main" val="497840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i.org/10.1016/j.jamda.2018.02.00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i.org/10.1016/j.jamda.2018.02.001"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i.org/10.1016/j.jamda.2018.02.00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No References listed here </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1277938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Nevada Sepsis Coalition. (2018). Nevada Severe Sepsis Screening Tool. Retrieved from https://healthinsight.org/tools-and-resources/send/367-sepsis/1387-severe-sepsis-screening-tool-for-nursing-homes </a:t>
            </a:r>
          </a:p>
        </p:txBody>
      </p:sp>
      <p:sp>
        <p:nvSpPr>
          <p:cNvPr id="4" name="Slide Number Placeholder 3"/>
          <p:cNvSpPr>
            <a:spLocks noGrp="1"/>
          </p:cNvSpPr>
          <p:nvPr>
            <p:ph type="sldNum" sz="quarter" idx="5"/>
          </p:nvPr>
        </p:nvSpPr>
        <p:spPr/>
        <p:txBody>
          <a:bodyPr/>
          <a:lstStyle/>
          <a:p>
            <a:fld id="{B87D31BF-C887-4015-9E77-8ED058825CBD}" type="slidenum">
              <a:rPr lang="en-US" smtClean="0"/>
              <a:t>10</a:t>
            </a:fld>
            <a:endParaRPr lang="en-US"/>
          </a:p>
        </p:txBody>
      </p:sp>
    </p:spTree>
    <p:extLst>
      <p:ext uri="{BB962C8B-B14F-4D97-AF65-F5344CB8AC3E}">
        <p14:creationId xmlns:p14="http://schemas.microsoft.com/office/powerpoint/2010/main" val="7986768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5E02FCC-7F19-4EA1-83A5-D403FD8B8A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96821863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5E02FCC-7F19-4EA1-83A5-D403FD8B8A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161411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059184-3B22-41A4-AC9D-44ACF4FF433E}"/>
              </a:ext>
            </a:extLst>
          </p:cNvPr>
          <p:cNvSpPr>
            <a:spLocks noGrp="1"/>
          </p:cNvSpPr>
          <p:nvPr>
            <p:ph type="body" idx="1"/>
          </p:nvPr>
        </p:nvSpPr>
        <p:spPr/>
        <p:txBody>
          <a:bodyPr/>
          <a:lstStyle/>
          <a:p>
            <a:endParaRPr lang="en-US" dirty="0"/>
          </a:p>
          <a:p>
            <a:endParaRPr lang="en-US" dirty="0"/>
          </a:p>
          <a:p>
            <a:r>
              <a:rPr lang="en-US" b="0" i="0" dirty="0" err="1">
                <a:solidFill>
                  <a:srgbClr val="303030"/>
                </a:solidFill>
                <a:effectLst/>
                <a:latin typeface="arial" panose="020B0604020202020204" pitchFamily="34" charset="0"/>
              </a:rPr>
              <a:t>Marik</a:t>
            </a:r>
            <a:r>
              <a:rPr lang="en-US" b="0" i="0" dirty="0">
                <a:solidFill>
                  <a:srgbClr val="303030"/>
                </a:solidFill>
                <a:effectLst/>
                <a:latin typeface="arial" panose="020B0604020202020204" pitchFamily="34" charset="0"/>
              </a:rPr>
              <a:t>, P. E., &amp; </a:t>
            </a:r>
            <a:r>
              <a:rPr lang="en-US" b="0" i="0" dirty="0" err="1">
                <a:solidFill>
                  <a:srgbClr val="303030"/>
                </a:solidFill>
                <a:effectLst/>
                <a:latin typeface="arial" panose="020B0604020202020204" pitchFamily="34" charset="0"/>
              </a:rPr>
              <a:t>Taeb</a:t>
            </a:r>
            <a:r>
              <a:rPr lang="en-US" b="0" i="0" dirty="0">
                <a:solidFill>
                  <a:srgbClr val="303030"/>
                </a:solidFill>
                <a:effectLst/>
                <a:latin typeface="arial" panose="020B0604020202020204" pitchFamily="34" charset="0"/>
              </a:rPr>
              <a:t>, A. M. (2017). SIRS, </a:t>
            </a:r>
            <a:r>
              <a:rPr lang="en-US" b="0" i="0" dirty="0" err="1">
                <a:solidFill>
                  <a:srgbClr val="303030"/>
                </a:solidFill>
                <a:effectLst/>
                <a:latin typeface="arial" panose="020B0604020202020204" pitchFamily="34" charset="0"/>
              </a:rPr>
              <a:t>qSOFA</a:t>
            </a:r>
            <a:r>
              <a:rPr lang="en-US" b="0" i="0" dirty="0">
                <a:solidFill>
                  <a:srgbClr val="303030"/>
                </a:solidFill>
                <a:effectLst/>
                <a:latin typeface="arial" panose="020B0604020202020204" pitchFamily="34" charset="0"/>
              </a:rPr>
              <a:t> and new sepsis definition. </a:t>
            </a:r>
            <a:r>
              <a:rPr lang="en-US" b="0" i="1" dirty="0">
                <a:solidFill>
                  <a:srgbClr val="303030"/>
                </a:solidFill>
                <a:effectLst/>
                <a:latin typeface="arial" panose="020B0604020202020204" pitchFamily="34" charset="0"/>
              </a:rPr>
              <a:t>Journal of thoracic disease</a:t>
            </a:r>
            <a:r>
              <a:rPr lang="en-US" b="0" i="0" dirty="0">
                <a:solidFill>
                  <a:srgbClr val="303030"/>
                </a:solidFill>
                <a:effectLst/>
                <a:latin typeface="arial" panose="020B0604020202020204" pitchFamily="34" charset="0"/>
              </a:rPr>
              <a:t>, </a:t>
            </a:r>
            <a:r>
              <a:rPr lang="en-US" b="0" i="1" dirty="0">
                <a:solidFill>
                  <a:srgbClr val="303030"/>
                </a:solidFill>
                <a:effectLst/>
                <a:latin typeface="arial" panose="020B0604020202020204" pitchFamily="34" charset="0"/>
              </a:rPr>
              <a:t>9</a:t>
            </a:r>
            <a:r>
              <a:rPr lang="en-US" b="0" i="0" dirty="0">
                <a:solidFill>
                  <a:srgbClr val="303030"/>
                </a:solidFill>
                <a:effectLst/>
                <a:latin typeface="arial" panose="020B0604020202020204" pitchFamily="34" charset="0"/>
              </a:rPr>
              <a:t>(4), 943–945. https://doi.org/10.21037/jtd.2017.03.125</a:t>
            </a:r>
            <a:r>
              <a:rPr lang="en-US" dirty="0"/>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5FB9918-8085-4585-9D5E-E184F60757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303030"/>
                </a:solidFill>
                <a:effectLst/>
                <a:latin typeface="arial" panose="020B0604020202020204" pitchFamily="34" charset="0"/>
              </a:rPr>
              <a:t>Marik</a:t>
            </a:r>
            <a:r>
              <a:rPr lang="en-US" b="0" i="0" dirty="0">
                <a:solidFill>
                  <a:srgbClr val="303030"/>
                </a:solidFill>
                <a:effectLst/>
                <a:latin typeface="arial" panose="020B0604020202020204" pitchFamily="34" charset="0"/>
              </a:rPr>
              <a:t>, P. E., &amp; </a:t>
            </a:r>
            <a:r>
              <a:rPr lang="en-US" b="0" i="0" dirty="0" err="1">
                <a:solidFill>
                  <a:srgbClr val="303030"/>
                </a:solidFill>
                <a:effectLst/>
                <a:latin typeface="arial" panose="020B0604020202020204" pitchFamily="34" charset="0"/>
              </a:rPr>
              <a:t>Taeb</a:t>
            </a:r>
            <a:r>
              <a:rPr lang="en-US" b="0" i="0" dirty="0">
                <a:solidFill>
                  <a:srgbClr val="303030"/>
                </a:solidFill>
                <a:effectLst/>
                <a:latin typeface="arial" panose="020B0604020202020204" pitchFamily="34" charset="0"/>
              </a:rPr>
              <a:t>, A. M. (2017). SIRS, </a:t>
            </a:r>
            <a:r>
              <a:rPr lang="en-US" b="0" i="0" dirty="0" err="1">
                <a:solidFill>
                  <a:srgbClr val="303030"/>
                </a:solidFill>
                <a:effectLst/>
                <a:latin typeface="arial" panose="020B0604020202020204" pitchFamily="34" charset="0"/>
              </a:rPr>
              <a:t>qSOFA</a:t>
            </a:r>
            <a:r>
              <a:rPr lang="en-US" b="0" i="0" dirty="0">
                <a:solidFill>
                  <a:srgbClr val="303030"/>
                </a:solidFill>
                <a:effectLst/>
                <a:latin typeface="arial" panose="020B0604020202020204" pitchFamily="34" charset="0"/>
              </a:rPr>
              <a:t> and new sepsis definition. </a:t>
            </a:r>
            <a:r>
              <a:rPr lang="en-US" b="0" i="1" dirty="0">
                <a:solidFill>
                  <a:srgbClr val="303030"/>
                </a:solidFill>
                <a:effectLst/>
                <a:latin typeface="arial" panose="020B0604020202020204" pitchFamily="34" charset="0"/>
              </a:rPr>
              <a:t>Journal of thoracic disease</a:t>
            </a:r>
            <a:r>
              <a:rPr lang="en-US" b="0" i="0" dirty="0">
                <a:solidFill>
                  <a:srgbClr val="303030"/>
                </a:solidFill>
                <a:effectLst/>
                <a:latin typeface="arial" panose="020B0604020202020204" pitchFamily="34" charset="0"/>
              </a:rPr>
              <a:t>, </a:t>
            </a:r>
            <a:r>
              <a:rPr lang="en-US" b="0" i="1" dirty="0">
                <a:solidFill>
                  <a:srgbClr val="303030"/>
                </a:solidFill>
                <a:effectLst/>
                <a:latin typeface="arial" panose="020B0604020202020204" pitchFamily="34" charset="0"/>
              </a:rPr>
              <a:t>9</a:t>
            </a:r>
            <a:r>
              <a:rPr lang="en-US" b="0" i="0" dirty="0">
                <a:solidFill>
                  <a:srgbClr val="303030"/>
                </a:solidFill>
                <a:effectLst/>
                <a:latin typeface="arial" panose="020B0604020202020204" pitchFamily="34" charset="0"/>
              </a:rPr>
              <a:t>(4), 943–945. https://doi.org/10.21037/jtd.2017.03.125</a:t>
            </a:r>
            <a:endParaRPr lang="en-US" dirty="0"/>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0DA7181-EFEE-48CB-AF2B-0A605C6F5F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b="0" i="0" dirty="0" err="1">
                <a:solidFill>
                  <a:srgbClr val="303030"/>
                </a:solidFill>
                <a:effectLst/>
                <a:latin typeface="arial" panose="020B0604020202020204" pitchFamily="34" charset="0"/>
              </a:rPr>
              <a:t>Marik</a:t>
            </a:r>
            <a:r>
              <a:rPr lang="en-US" b="0" i="0" dirty="0">
                <a:solidFill>
                  <a:srgbClr val="303030"/>
                </a:solidFill>
                <a:effectLst/>
                <a:latin typeface="arial" panose="020B0604020202020204" pitchFamily="34" charset="0"/>
              </a:rPr>
              <a:t>, P. E., &amp; </a:t>
            </a:r>
            <a:r>
              <a:rPr lang="en-US" b="0" i="0" dirty="0" err="1">
                <a:solidFill>
                  <a:srgbClr val="303030"/>
                </a:solidFill>
                <a:effectLst/>
                <a:latin typeface="arial" panose="020B0604020202020204" pitchFamily="34" charset="0"/>
              </a:rPr>
              <a:t>Taeb</a:t>
            </a:r>
            <a:r>
              <a:rPr lang="en-US" b="0" i="0" dirty="0">
                <a:solidFill>
                  <a:srgbClr val="303030"/>
                </a:solidFill>
                <a:effectLst/>
                <a:latin typeface="arial" panose="020B0604020202020204" pitchFamily="34" charset="0"/>
              </a:rPr>
              <a:t>, A. M. (2017). SIRS, </a:t>
            </a:r>
            <a:r>
              <a:rPr lang="en-US" b="0" i="0" dirty="0" err="1">
                <a:solidFill>
                  <a:srgbClr val="303030"/>
                </a:solidFill>
                <a:effectLst/>
                <a:latin typeface="arial" panose="020B0604020202020204" pitchFamily="34" charset="0"/>
              </a:rPr>
              <a:t>qSOFA</a:t>
            </a:r>
            <a:r>
              <a:rPr lang="en-US" b="0" i="0" dirty="0">
                <a:solidFill>
                  <a:srgbClr val="303030"/>
                </a:solidFill>
                <a:effectLst/>
                <a:latin typeface="arial" panose="020B0604020202020204" pitchFamily="34" charset="0"/>
              </a:rPr>
              <a:t> and new sepsis definition. </a:t>
            </a:r>
            <a:r>
              <a:rPr lang="en-US" b="0" i="1" dirty="0">
                <a:solidFill>
                  <a:srgbClr val="303030"/>
                </a:solidFill>
                <a:effectLst/>
                <a:latin typeface="arial" panose="020B0604020202020204" pitchFamily="34" charset="0"/>
              </a:rPr>
              <a:t>Journal of thoracic disease</a:t>
            </a:r>
            <a:r>
              <a:rPr lang="en-US" b="0" i="0" dirty="0">
                <a:solidFill>
                  <a:srgbClr val="303030"/>
                </a:solidFill>
                <a:effectLst/>
                <a:latin typeface="arial" panose="020B0604020202020204" pitchFamily="34" charset="0"/>
              </a:rPr>
              <a:t>, </a:t>
            </a:r>
            <a:r>
              <a:rPr lang="en-US" b="0" i="1" dirty="0">
                <a:solidFill>
                  <a:srgbClr val="303030"/>
                </a:solidFill>
                <a:effectLst/>
                <a:latin typeface="arial" panose="020B0604020202020204" pitchFamily="34" charset="0"/>
              </a:rPr>
              <a:t>9</a:t>
            </a:r>
            <a:r>
              <a:rPr lang="en-US" b="0" i="0" dirty="0">
                <a:solidFill>
                  <a:srgbClr val="303030"/>
                </a:solidFill>
                <a:effectLst/>
                <a:latin typeface="arial" panose="020B0604020202020204" pitchFamily="34" charset="0"/>
              </a:rPr>
              <a:t>(4), 943–945. https://doi.org/10.21037/jtd.2017.03.125</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F9648E8-1217-4221-B07F-8DF4828391BF}"/>
              </a:ext>
            </a:extLst>
          </p:cNvPr>
          <p:cNvSpPr>
            <a:spLocks noGrp="1"/>
          </p:cNvSpPr>
          <p:nvPr>
            <p:ph type="body" idx="1"/>
          </p:nvPr>
        </p:nvSpPr>
        <p:spPr/>
        <p:txBody>
          <a:bodyPr/>
          <a:lstStyle/>
          <a:p>
            <a:r>
              <a:rPr lang="en-US" b="0" i="0" dirty="0" err="1">
                <a:solidFill>
                  <a:srgbClr val="303030"/>
                </a:solidFill>
                <a:effectLst/>
                <a:latin typeface="arial" panose="020B0604020202020204" pitchFamily="34" charset="0"/>
              </a:rPr>
              <a:t>Marik</a:t>
            </a:r>
            <a:r>
              <a:rPr lang="en-US" b="0" i="0" dirty="0">
                <a:solidFill>
                  <a:srgbClr val="303030"/>
                </a:solidFill>
                <a:effectLst/>
                <a:latin typeface="arial" panose="020B0604020202020204" pitchFamily="34" charset="0"/>
              </a:rPr>
              <a:t>, P. E., &amp; </a:t>
            </a:r>
            <a:r>
              <a:rPr lang="en-US" b="0" i="0" dirty="0" err="1">
                <a:solidFill>
                  <a:srgbClr val="303030"/>
                </a:solidFill>
                <a:effectLst/>
                <a:latin typeface="arial" panose="020B0604020202020204" pitchFamily="34" charset="0"/>
              </a:rPr>
              <a:t>Taeb</a:t>
            </a:r>
            <a:r>
              <a:rPr lang="en-US" b="0" i="0" dirty="0">
                <a:solidFill>
                  <a:srgbClr val="303030"/>
                </a:solidFill>
                <a:effectLst/>
                <a:latin typeface="arial" panose="020B0604020202020204" pitchFamily="34" charset="0"/>
              </a:rPr>
              <a:t>, A. M. (2017). SIRS, </a:t>
            </a:r>
            <a:r>
              <a:rPr lang="en-US" b="0" i="0" dirty="0" err="1">
                <a:solidFill>
                  <a:srgbClr val="303030"/>
                </a:solidFill>
                <a:effectLst/>
                <a:latin typeface="arial" panose="020B0604020202020204" pitchFamily="34" charset="0"/>
              </a:rPr>
              <a:t>qSOFA</a:t>
            </a:r>
            <a:r>
              <a:rPr lang="en-US" b="0" i="0" dirty="0">
                <a:solidFill>
                  <a:srgbClr val="303030"/>
                </a:solidFill>
                <a:effectLst/>
                <a:latin typeface="arial" panose="020B0604020202020204" pitchFamily="34" charset="0"/>
              </a:rPr>
              <a:t> and new sepsis definition. </a:t>
            </a:r>
            <a:r>
              <a:rPr lang="en-US" b="0" i="1" dirty="0">
                <a:solidFill>
                  <a:srgbClr val="303030"/>
                </a:solidFill>
                <a:effectLst/>
                <a:latin typeface="arial" panose="020B0604020202020204" pitchFamily="34" charset="0"/>
              </a:rPr>
              <a:t>Journal of thoracic disease</a:t>
            </a:r>
            <a:r>
              <a:rPr lang="en-US" b="0" i="0" dirty="0">
                <a:solidFill>
                  <a:srgbClr val="303030"/>
                </a:solidFill>
                <a:effectLst/>
                <a:latin typeface="arial" panose="020B0604020202020204" pitchFamily="34" charset="0"/>
              </a:rPr>
              <a:t>, </a:t>
            </a:r>
            <a:r>
              <a:rPr lang="en-US" b="0" i="1" dirty="0">
                <a:solidFill>
                  <a:srgbClr val="303030"/>
                </a:solidFill>
                <a:effectLst/>
                <a:latin typeface="arial" panose="020B0604020202020204" pitchFamily="34" charset="0"/>
              </a:rPr>
              <a:t>9</a:t>
            </a:r>
            <a:r>
              <a:rPr lang="en-US" b="0" i="0" dirty="0">
                <a:solidFill>
                  <a:srgbClr val="303030"/>
                </a:solidFill>
                <a:effectLst/>
                <a:latin typeface="arial" panose="020B0604020202020204" pitchFamily="34" charset="0"/>
              </a:rPr>
              <a:t>(4), 943–945. https://doi.org/10.21037/jtd.2017.03.125</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1531B1A-0BDD-4D4F-B2A6-253688B55F3A}"/>
              </a:ext>
            </a:extLst>
          </p:cNvPr>
          <p:cNvSpPr>
            <a:spLocks noGrp="1"/>
          </p:cNvSpPr>
          <p:nvPr>
            <p:ph type="body" idx="1"/>
          </p:nvPr>
        </p:nvSpPr>
        <p:spPr/>
        <p:txBody>
          <a:bodyPr/>
          <a:lstStyle/>
          <a:p>
            <a:r>
              <a:rPr lang="en-US" b="0" i="0" dirty="0" err="1">
                <a:solidFill>
                  <a:srgbClr val="303030"/>
                </a:solidFill>
                <a:effectLst/>
                <a:latin typeface="arial" panose="020B0604020202020204" pitchFamily="34" charset="0"/>
              </a:rPr>
              <a:t>Marik</a:t>
            </a:r>
            <a:r>
              <a:rPr lang="en-US" b="0" i="0" dirty="0">
                <a:solidFill>
                  <a:srgbClr val="303030"/>
                </a:solidFill>
                <a:effectLst/>
                <a:latin typeface="arial" panose="020B0604020202020204" pitchFamily="34" charset="0"/>
              </a:rPr>
              <a:t>, P. E., &amp; </a:t>
            </a:r>
            <a:r>
              <a:rPr lang="en-US" b="0" i="0" dirty="0" err="1">
                <a:solidFill>
                  <a:srgbClr val="303030"/>
                </a:solidFill>
                <a:effectLst/>
                <a:latin typeface="arial" panose="020B0604020202020204" pitchFamily="34" charset="0"/>
              </a:rPr>
              <a:t>Taeb</a:t>
            </a:r>
            <a:r>
              <a:rPr lang="en-US" b="0" i="0" dirty="0">
                <a:solidFill>
                  <a:srgbClr val="303030"/>
                </a:solidFill>
                <a:effectLst/>
                <a:latin typeface="arial" panose="020B0604020202020204" pitchFamily="34" charset="0"/>
              </a:rPr>
              <a:t>, A. M. (2017). SIRS, </a:t>
            </a:r>
            <a:r>
              <a:rPr lang="en-US" b="0" i="0" dirty="0" err="1">
                <a:solidFill>
                  <a:srgbClr val="303030"/>
                </a:solidFill>
                <a:effectLst/>
                <a:latin typeface="arial" panose="020B0604020202020204" pitchFamily="34" charset="0"/>
              </a:rPr>
              <a:t>qSOFA</a:t>
            </a:r>
            <a:r>
              <a:rPr lang="en-US" b="0" i="0" dirty="0">
                <a:solidFill>
                  <a:srgbClr val="303030"/>
                </a:solidFill>
                <a:effectLst/>
                <a:latin typeface="arial" panose="020B0604020202020204" pitchFamily="34" charset="0"/>
              </a:rPr>
              <a:t> and new sepsis definition. </a:t>
            </a:r>
            <a:r>
              <a:rPr lang="en-US" b="0" i="1" dirty="0">
                <a:solidFill>
                  <a:srgbClr val="303030"/>
                </a:solidFill>
                <a:effectLst/>
                <a:latin typeface="arial" panose="020B0604020202020204" pitchFamily="34" charset="0"/>
              </a:rPr>
              <a:t>Journal of thoracic disease</a:t>
            </a:r>
            <a:r>
              <a:rPr lang="en-US" b="0" i="0" dirty="0">
                <a:solidFill>
                  <a:srgbClr val="303030"/>
                </a:solidFill>
                <a:effectLst/>
                <a:latin typeface="arial" panose="020B0604020202020204" pitchFamily="34" charset="0"/>
              </a:rPr>
              <a:t>, </a:t>
            </a:r>
            <a:r>
              <a:rPr lang="en-US" b="0" i="1" dirty="0">
                <a:solidFill>
                  <a:srgbClr val="303030"/>
                </a:solidFill>
                <a:effectLst/>
                <a:latin typeface="arial" panose="020B0604020202020204" pitchFamily="34" charset="0"/>
              </a:rPr>
              <a:t>9</a:t>
            </a:r>
            <a:r>
              <a:rPr lang="en-US" b="0" i="0" dirty="0">
                <a:solidFill>
                  <a:srgbClr val="303030"/>
                </a:solidFill>
                <a:effectLst/>
                <a:latin typeface="arial" panose="020B0604020202020204" pitchFamily="34" charset="0"/>
              </a:rPr>
              <a:t>(4), 943–945. https://doi.org/10.21037/jtd.2017.03.125</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F359A2D-36E6-4A1F-A578-FE6AC997AB84}"/>
              </a:ext>
            </a:extLst>
          </p:cNvPr>
          <p:cNvSpPr>
            <a:spLocks noGrp="1"/>
          </p:cNvSpPr>
          <p:nvPr>
            <p:ph type="body" idx="1"/>
          </p:nvPr>
        </p:nvSpPr>
        <p:spPr/>
        <p:txBody>
          <a:bodyPr/>
          <a:lstStyle/>
          <a:p>
            <a:r>
              <a:rPr lang="en-US" b="0" i="0" dirty="0" err="1">
                <a:solidFill>
                  <a:srgbClr val="303030"/>
                </a:solidFill>
                <a:effectLst/>
                <a:latin typeface="arial" panose="020B0604020202020204" pitchFamily="34" charset="0"/>
              </a:rPr>
              <a:t>Marik</a:t>
            </a:r>
            <a:r>
              <a:rPr lang="en-US" b="0" i="0" dirty="0">
                <a:solidFill>
                  <a:srgbClr val="303030"/>
                </a:solidFill>
                <a:effectLst/>
                <a:latin typeface="arial" panose="020B0604020202020204" pitchFamily="34" charset="0"/>
              </a:rPr>
              <a:t>, P. E., &amp; </a:t>
            </a:r>
            <a:r>
              <a:rPr lang="en-US" b="0" i="0" dirty="0" err="1">
                <a:solidFill>
                  <a:srgbClr val="303030"/>
                </a:solidFill>
                <a:effectLst/>
                <a:latin typeface="arial" panose="020B0604020202020204" pitchFamily="34" charset="0"/>
              </a:rPr>
              <a:t>Taeb</a:t>
            </a:r>
            <a:r>
              <a:rPr lang="en-US" b="0" i="0" dirty="0">
                <a:solidFill>
                  <a:srgbClr val="303030"/>
                </a:solidFill>
                <a:effectLst/>
                <a:latin typeface="arial" panose="020B0604020202020204" pitchFamily="34" charset="0"/>
              </a:rPr>
              <a:t>, A. M. (2017). SIRS, </a:t>
            </a:r>
            <a:r>
              <a:rPr lang="en-US" b="0" i="0" dirty="0" err="1">
                <a:solidFill>
                  <a:srgbClr val="303030"/>
                </a:solidFill>
                <a:effectLst/>
                <a:latin typeface="arial" panose="020B0604020202020204" pitchFamily="34" charset="0"/>
              </a:rPr>
              <a:t>qSOFA</a:t>
            </a:r>
            <a:r>
              <a:rPr lang="en-US" b="0" i="0" dirty="0">
                <a:solidFill>
                  <a:srgbClr val="303030"/>
                </a:solidFill>
                <a:effectLst/>
                <a:latin typeface="arial" panose="020B0604020202020204" pitchFamily="34" charset="0"/>
              </a:rPr>
              <a:t> and new sepsis definition. </a:t>
            </a:r>
            <a:r>
              <a:rPr lang="en-US" b="0" i="1" dirty="0">
                <a:solidFill>
                  <a:srgbClr val="303030"/>
                </a:solidFill>
                <a:effectLst/>
                <a:latin typeface="arial" panose="020B0604020202020204" pitchFamily="34" charset="0"/>
              </a:rPr>
              <a:t>Journal of thoracic disease</a:t>
            </a:r>
            <a:r>
              <a:rPr lang="en-US" b="0" i="0" dirty="0">
                <a:solidFill>
                  <a:srgbClr val="303030"/>
                </a:solidFill>
                <a:effectLst/>
                <a:latin typeface="arial" panose="020B0604020202020204" pitchFamily="34" charset="0"/>
              </a:rPr>
              <a:t>, </a:t>
            </a:r>
            <a:r>
              <a:rPr lang="en-US" b="0" i="1" dirty="0">
                <a:solidFill>
                  <a:srgbClr val="303030"/>
                </a:solidFill>
                <a:effectLst/>
                <a:latin typeface="arial" panose="020B0604020202020204" pitchFamily="34" charset="0"/>
              </a:rPr>
              <a:t>9</a:t>
            </a:r>
            <a:r>
              <a:rPr lang="en-US" b="0" i="0" dirty="0">
                <a:solidFill>
                  <a:srgbClr val="303030"/>
                </a:solidFill>
                <a:effectLst/>
                <a:latin typeface="arial" panose="020B0604020202020204" pitchFamily="34" charset="0"/>
              </a:rPr>
              <a:t>(4), 943–945. https://doi.org/10.21037/jtd.2017.03.125</a:t>
            </a:r>
          </a:p>
          <a:p>
            <a:endParaRPr lang="en-US" b="0" i="0" dirty="0">
              <a:solidFill>
                <a:srgbClr val="30303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787878"/>
                </a:solidFill>
                <a:effectLst/>
                <a:latin typeface="Lato"/>
              </a:rPr>
              <a:t>Department of Critical Care Medicine, University of Pittsburgh School of Medicine, Pittsburgh, PA; Clinical Research, Investigation, and Systems Modeling of Acute illness (CRISMA) Center. </a:t>
            </a:r>
            <a:r>
              <a:rPr lang="en-US" b="0" i="0" cap="none" dirty="0">
                <a:solidFill>
                  <a:srgbClr val="000000"/>
                </a:solidFill>
                <a:effectLst/>
                <a:latin typeface="Lato"/>
              </a:rPr>
              <a:t>Quick sepsis related organ failure assessment. </a:t>
            </a:r>
            <a:endParaRPr lang="en-US" b="0" i="0" cap="all" dirty="0">
              <a:solidFill>
                <a:srgbClr val="000000"/>
              </a:solidFill>
              <a:effectLst/>
              <a:latin typeface="Lato"/>
            </a:endParaRP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FA2565D-DE9F-4FF1-98C5-06D7F56E930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303030"/>
                </a:solidFill>
                <a:effectLst/>
                <a:latin typeface="arial" panose="020B0604020202020204" pitchFamily="34" charset="0"/>
              </a:rPr>
              <a:t>Marik</a:t>
            </a:r>
            <a:r>
              <a:rPr lang="en-US" b="0" i="0" dirty="0">
                <a:solidFill>
                  <a:srgbClr val="303030"/>
                </a:solidFill>
                <a:effectLst/>
                <a:latin typeface="arial" panose="020B0604020202020204" pitchFamily="34" charset="0"/>
              </a:rPr>
              <a:t>, P. E., &amp; </a:t>
            </a:r>
            <a:r>
              <a:rPr lang="en-US" b="0" i="0" dirty="0" err="1">
                <a:solidFill>
                  <a:srgbClr val="303030"/>
                </a:solidFill>
                <a:effectLst/>
                <a:latin typeface="arial" panose="020B0604020202020204" pitchFamily="34" charset="0"/>
              </a:rPr>
              <a:t>Taeb</a:t>
            </a:r>
            <a:r>
              <a:rPr lang="en-US" b="0" i="0" dirty="0">
                <a:solidFill>
                  <a:srgbClr val="303030"/>
                </a:solidFill>
                <a:effectLst/>
                <a:latin typeface="arial" panose="020B0604020202020204" pitchFamily="34" charset="0"/>
              </a:rPr>
              <a:t>, A. M. (2017). SIRS, </a:t>
            </a:r>
            <a:r>
              <a:rPr lang="en-US" b="0" i="0" dirty="0" err="1">
                <a:solidFill>
                  <a:srgbClr val="303030"/>
                </a:solidFill>
                <a:effectLst/>
                <a:latin typeface="arial" panose="020B0604020202020204" pitchFamily="34" charset="0"/>
              </a:rPr>
              <a:t>qSOFA</a:t>
            </a:r>
            <a:r>
              <a:rPr lang="en-US" b="0" i="0" dirty="0">
                <a:solidFill>
                  <a:srgbClr val="303030"/>
                </a:solidFill>
                <a:effectLst/>
                <a:latin typeface="arial" panose="020B0604020202020204" pitchFamily="34" charset="0"/>
              </a:rPr>
              <a:t> and new sepsis definition. </a:t>
            </a:r>
            <a:r>
              <a:rPr lang="en-US" b="0" i="1" dirty="0">
                <a:solidFill>
                  <a:srgbClr val="303030"/>
                </a:solidFill>
                <a:effectLst/>
                <a:latin typeface="arial" panose="020B0604020202020204" pitchFamily="34" charset="0"/>
              </a:rPr>
              <a:t>Journal of thoracic disease</a:t>
            </a:r>
            <a:r>
              <a:rPr lang="en-US" b="0" i="0" dirty="0">
                <a:solidFill>
                  <a:srgbClr val="303030"/>
                </a:solidFill>
                <a:effectLst/>
                <a:latin typeface="arial" panose="020B0604020202020204" pitchFamily="34" charset="0"/>
              </a:rPr>
              <a:t>, </a:t>
            </a:r>
            <a:r>
              <a:rPr lang="en-US" b="0" i="1" dirty="0">
                <a:solidFill>
                  <a:srgbClr val="303030"/>
                </a:solidFill>
                <a:effectLst/>
                <a:latin typeface="arial" panose="020B0604020202020204" pitchFamily="34" charset="0"/>
              </a:rPr>
              <a:t>9</a:t>
            </a:r>
            <a:r>
              <a:rPr lang="en-US" b="0" i="0" dirty="0">
                <a:solidFill>
                  <a:srgbClr val="303030"/>
                </a:solidFill>
                <a:effectLst/>
                <a:latin typeface="arial" panose="020B0604020202020204" pitchFamily="34" charset="0"/>
              </a:rPr>
              <a:t>(4), 943–945. https://doi.org/10.21037/jtd.2017.03.125</a:t>
            </a:r>
            <a:endParaRPr lang="en-US" dirty="0"/>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1029E5C-8E5E-4EBA-A03A-6D50F4DE5C7A}"/>
              </a:ext>
            </a:extLst>
          </p:cNvPr>
          <p:cNvSpPr>
            <a:spLocks noGrp="1"/>
          </p:cNvSpPr>
          <p:nvPr>
            <p:ph type="body" idx="1"/>
          </p:nvPr>
        </p:nvSpPr>
        <p:spPr/>
        <p:txBody>
          <a:bodyPr/>
          <a:lstStyle/>
          <a:p>
            <a:r>
              <a:rPr lang="en-US" dirty="0"/>
              <a:t>Minnesota Hospital Association. Seeing Sepsis Skilled nursing Facility Sepsis Algorithm for adults. Retrieved from https://www.mnhospitals.org/Portals/0/Documents/ptsafety/SeeingSepsisLTC/1.%20Seeing%20Sepsis%20-%20LTC%20Poster.pdf </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Minnesota Hospital Association. Seeing Sepsis Skilled nursing Facility Sepsis Algorithm for adults. Retrieved from https://www.mnhospitals.org/Portals/0/Documents/ptsafety/SeeingSepsisLTC/1.%20Seeing%20Sepsis%20-%20LTC%20Poster.pdf </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87D31BF-C887-4015-9E77-8ED058825CBD}" type="slidenum">
              <a:rPr lang="en-US" smtClean="0"/>
              <a:t>19</a:t>
            </a:fld>
            <a:endParaRPr lang="en-US"/>
          </a:p>
        </p:txBody>
      </p:sp>
    </p:spTree>
    <p:extLst>
      <p:ext uri="{BB962C8B-B14F-4D97-AF65-F5344CB8AC3E}">
        <p14:creationId xmlns:p14="http://schemas.microsoft.com/office/powerpoint/2010/main" val="3383312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References listed here </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4074835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Minnesota Hospital Association. Seeing Sepsis Skilled nursing Facility Sepsis Algorithm for adults. Retrieved from https://www.mnhospitals.org/Portals/0/Documents/ptsafety/SeeingSepsisLTC/1.%20Seeing%20Sepsis%20-%20LTC%20Poster.pdf </a:t>
            </a:r>
          </a:p>
        </p:txBody>
      </p:sp>
      <p:sp>
        <p:nvSpPr>
          <p:cNvPr id="4" name="Slide Number Placeholder 3"/>
          <p:cNvSpPr>
            <a:spLocks noGrp="1"/>
          </p:cNvSpPr>
          <p:nvPr>
            <p:ph type="sldNum" sz="quarter" idx="5"/>
          </p:nvPr>
        </p:nvSpPr>
        <p:spPr/>
        <p:txBody>
          <a:bodyPr/>
          <a:lstStyle/>
          <a:p>
            <a:fld id="{B87D31BF-C887-4015-9E77-8ED058825CBD}" type="slidenum">
              <a:rPr lang="en-US" smtClean="0"/>
              <a:t>20</a:t>
            </a:fld>
            <a:endParaRPr lang="en-US"/>
          </a:p>
        </p:txBody>
      </p:sp>
    </p:spTree>
    <p:extLst>
      <p:ext uri="{BB962C8B-B14F-4D97-AF65-F5344CB8AC3E}">
        <p14:creationId xmlns:p14="http://schemas.microsoft.com/office/powerpoint/2010/main" val="1687006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8F58F60-9FD1-48D9-95D9-F06F1851BAEA}"/>
              </a:ext>
            </a:extLst>
          </p:cNvPr>
          <p:cNvSpPr>
            <a:spLocks noGrp="1"/>
          </p:cNvSpPr>
          <p:nvPr>
            <p:ph type="body" idx="1"/>
          </p:nvPr>
        </p:nvSpPr>
        <p:spPr/>
        <p:txBody>
          <a:bodyPr/>
          <a:lstStyle/>
          <a:p>
            <a:r>
              <a:rPr lang="en-US" dirty="0"/>
              <a:t>Minnesota Hospital Association. Seeing Sepsis Skilled nursing Facility Sepsis Algorithm for adults. Retrieved from https://www.mnhospitals.org/Portals/0/Documents/ptsafety/SeeingSepsisLTC/1.%20Seeing%20Sepsis%20-%20LTC%20Poster.pdf </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04127CA-6C89-4CB7-A54C-C663AA722565}"/>
              </a:ext>
            </a:extLst>
          </p:cNvPr>
          <p:cNvSpPr>
            <a:spLocks noGrp="1"/>
          </p:cNvSpPr>
          <p:nvPr>
            <p:ph type="body" idx="1"/>
          </p:nvPr>
        </p:nvSpPr>
        <p:spPr/>
        <p:txBody>
          <a:bodyPr/>
          <a:lstStyle/>
          <a:p>
            <a:r>
              <a:rPr lang="en-US" dirty="0"/>
              <a:t>Minnesota Hospital Association. Seeing Sepsis Skilled nursing Facility Sepsis Algorithm for adults. Retrieved from https://www.mnhospitals.org/Portals/0/Documents/ptsafety/SeeingSepsisLTC/1.%20Seeing%20Sepsis%20-%20LTC%20Poster.pdf </a:t>
            </a:r>
          </a:p>
          <a:p>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0B6EE41-B360-4059-82F3-E29589D88B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Quality Improvement Organizations. Centers for Medicare and Medicaid Services, Atlantic Quality Improvement Network. Skilled Nursing Facility Care Pathway Symptoms of Sepsis and Septic Shock https://atlanticquality.org/download/AQIN_Nursing_Facility_Sepsis_Care_Pathway.pdf  </a:t>
            </a:r>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1ECB8DD-3134-413E-A194-BBB5234EE6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Quality Improvement Organizations. Centers for Medicare and Medicaid Services, Atlantic Quality Improvement Network. Skilled Nursing Facility Care Pathway Symptoms of Sepsis and Septic Shock https://atlanticquality.org/download/AQIN_Nursing_Facility_Sepsis_Care_Pathway.pdf  </a:t>
            </a:r>
          </a:p>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F3F3D1E-6921-44F8-8DBB-7EC5322F49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Quality Improvement Organizations. Centers for Medicare and Medicaid Services, Atlantic Quality Improvement Network. Skilled Nursing Facility Care Pathway Symptoms of Sepsis and Septic Shock https://atlanticquality.org/download/AQIN_Nursing_Facility_Sepsis_Care_Pathway.pdf  </a:t>
            </a:r>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1DEDB48-2B3D-4B77-AC8C-780809E2AE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INTERACT. </a:t>
            </a:r>
            <a:r>
              <a:rPr lang="en-US"/>
              <a:t>Retrieved from </a:t>
            </a:r>
            <a:r>
              <a:rPr lang="en-US" dirty="0"/>
              <a:t>https://pathway-interact.com/wp-content/uploads/2017/11/INTERACT-Guidance-on-Possible-Sepsis-November-8-2017.pdf </a:t>
            </a:r>
          </a:p>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BB677C4-323F-4DE1-AEF8-DAAB3BDD494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INTERACT. https://pathway-interact.com/wp-content/uploads/2017/11/INTERACT-Guidance-on-Possible-Sepsis-November-8-2017.pdf </a:t>
            </a:r>
          </a:p>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6523BC2-8738-42E2-82D0-99B7A5415781}"/>
              </a:ext>
            </a:extLst>
          </p:cNvPr>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INTERACT. STOP AND WATCH. Retrieved from https://pathway-interact.com/wp-content/uploads/2018/09/INTERACT-Stop-and-Watch-v4_0-June2018_June-2018.pdf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83691DE-E779-4240-9CFB-A8FA33A70D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Nevada Severe Sepsis Screening Nevada Sepsis Coalition. (2018). Nevada Severe Sepsis Screening Tool. Retrieved from https://healthinsight.org/tools-and-resources/send/367-sepsis/1387-severe-sepsis-screening-tool-for-nursing-homes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Nevada Sepsis Coalition </a:t>
            </a: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dirty="0"/>
              <a:t>National Academies of Science, Engineering and Medicine. (2020). Achieving Excellence in Sepsis Diagnosis. http://nap.edu/26034. Accessed November 15, 2020.</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576895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Nevada Sepsis Coalition. (2018). Nevada Severe Sepsis Screening Tool. Retrieved from https://healthinsight.org/tools-and-resources/send/367-sepsis/1387-severe-sepsis-screening-tool-for-nursing-homes </a:t>
            </a:r>
          </a:p>
        </p:txBody>
      </p:sp>
      <p:sp>
        <p:nvSpPr>
          <p:cNvPr id="4" name="Slide Number Placeholder 3"/>
          <p:cNvSpPr>
            <a:spLocks noGrp="1"/>
          </p:cNvSpPr>
          <p:nvPr>
            <p:ph type="sldNum" sz="quarter" idx="5"/>
          </p:nvPr>
        </p:nvSpPr>
        <p:spPr/>
        <p:txBody>
          <a:bodyPr/>
          <a:lstStyle/>
          <a:p>
            <a:fld id="{B87D31BF-C887-4015-9E77-8ED058825CBD}" type="slidenum">
              <a:rPr lang="en-US" smtClean="0"/>
              <a:t>30</a:t>
            </a:fld>
            <a:endParaRPr lang="en-US"/>
          </a:p>
        </p:txBody>
      </p:sp>
    </p:spTree>
    <p:extLst>
      <p:ext uri="{BB962C8B-B14F-4D97-AF65-F5344CB8AC3E}">
        <p14:creationId xmlns:p14="http://schemas.microsoft.com/office/powerpoint/2010/main" val="3266532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Nevada Sepsis Coalition. (2018). Nevada Severe Sepsis Screening Tool. Retrieved from https://healthinsight.org/tools-and-resources/send/367-sepsis/1387-severe-sepsis-screening-tool-for-nursing-homes </a:t>
            </a:r>
          </a:p>
        </p:txBody>
      </p:sp>
      <p:sp>
        <p:nvSpPr>
          <p:cNvPr id="4" name="Slide Number Placeholder 3"/>
          <p:cNvSpPr>
            <a:spLocks noGrp="1"/>
          </p:cNvSpPr>
          <p:nvPr>
            <p:ph type="sldNum" sz="quarter" idx="5"/>
          </p:nvPr>
        </p:nvSpPr>
        <p:spPr/>
        <p:txBody>
          <a:bodyPr/>
          <a:lstStyle/>
          <a:p>
            <a:fld id="{B87D31BF-C887-4015-9E77-8ED058825CBD}" type="slidenum">
              <a:rPr lang="en-US" smtClean="0"/>
              <a:t>31</a:t>
            </a:fld>
            <a:endParaRPr lang="en-US"/>
          </a:p>
        </p:txBody>
      </p:sp>
    </p:spTree>
    <p:extLst>
      <p:ext uri="{BB962C8B-B14F-4D97-AF65-F5344CB8AC3E}">
        <p14:creationId xmlns:p14="http://schemas.microsoft.com/office/powerpoint/2010/main" val="2143915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Nevada Sepsis Coalition. (2018). Nevada Severe Sepsis Screening Tool. Retrieved from https://healthinsight.org/tools-and-resources/send/367-sepsis/1387-severe-sepsis-screening-tool-for-nursing-homes </a:t>
            </a:r>
          </a:p>
        </p:txBody>
      </p:sp>
      <p:sp>
        <p:nvSpPr>
          <p:cNvPr id="4" name="Slide Number Placeholder 3"/>
          <p:cNvSpPr>
            <a:spLocks noGrp="1"/>
          </p:cNvSpPr>
          <p:nvPr>
            <p:ph type="sldNum" sz="quarter" idx="5"/>
          </p:nvPr>
        </p:nvSpPr>
        <p:spPr/>
        <p:txBody>
          <a:bodyPr/>
          <a:lstStyle/>
          <a:p>
            <a:fld id="{B87D31BF-C887-4015-9E77-8ED058825CBD}" type="slidenum">
              <a:rPr lang="en-US" smtClean="0"/>
              <a:t>32</a:t>
            </a:fld>
            <a:endParaRPr lang="en-US"/>
          </a:p>
        </p:txBody>
      </p:sp>
    </p:spTree>
    <p:extLst>
      <p:ext uri="{BB962C8B-B14F-4D97-AF65-F5344CB8AC3E}">
        <p14:creationId xmlns:p14="http://schemas.microsoft.com/office/powerpoint/2010/main" val="4146167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Nevada Sepsis Coalition. (2018). Nevada Severe Sepsis Screening Tool. Retrieved from https://healthinsight.org/tools-and-resources/send/367-sepsis/1387-severe-sepsis-screening-tool-for-nursing-homes </a:t>
            </a:r>
          </a:p>
        </p:txBody>
      </p:sp>
      <p:sp>
        <p:nvSpPr>
          <p:cNvPr id="4" name="Slide Number Placeholder 3"/>
          <p:cNvSpPr>
            <a:spLocks noGrp="1"/>
          </p:cNvSpPr>
          <p:nvPr>
            <p:ph type="sldNum" sz="quarter" idx="5"/>
          </p:nvPr>
        </p:nvSpPr>
        <p:spPr/>
        <p:txBody>
          <a:bodyPr/>
          <a:lstStyle/>
          <a:p>
            <a:fld id="{B87D31BF-C887-4015-9E77-8ED058825CBD}" type="slidenum">
              <a:rPr lang="en-US" smtClean="0"/>
              <a:t>33</a:t>
            </a:fld>
            <a:endParaRPr lang="en-US"/>
          </a:p>
        </p:txBody>
      </p:sp>
    </p:spTree>
    <p:extLst>
      <p:ext uri="{BB962C8B-B14F-4D97-AF65-F5344CB8AC3E}">
        <p14:creationId xmlns:p14="http://schemas.microsoft.com/office/powerpoint/2010/main" val="37140183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Nevada Sepsis Coalition. (2018). Nevada Severe Sepsis Screening Tool. Retrieved from https://healthinsight.org/tools-and-resources/send/367-sepsis/1387-severe-sepsis-screening-tool-for-nursing-homes </a:t>
            </a:r>
          </a:p>
        </p:txBody>
      </p:sp>
      <p:sp>
        <p:nvSpPr>
          <p:cNvPr id="4" name="Slide Number Placeholder 3"/>
          <p:cNvSpPr>
            <a:spLocks noGrp="1"/>
          </p:cNvSpPr>
          <p:nvPr>
            <p:ph type="sldNum" sz="quarter" idx="5"/>
          </p:nvPr>
        </p:nvSpPr>
        <p:spPr/>
        <p:txBody>
          <a:bodyPr/>
          <a:lstStyle/>
          <a:p>
            <a:fld id="{B87D31BF-C887-4015-9E77-8ED058825CBD}" type="slidenum">
              <a:rPr lang="en-US" smtClean="0"/>
              <a:t>34</a:t>
            </a:fld>
            <a:endParaRPr lang="en-US"/>
          </a:p>
        </p:txBody>
      </p:sp>
    </p:spTree>
    <p:extLst>
      <p:ext uri="{BB962C8B-B14F-4D97-AF65-F5344CB8AC3E}">
        <p14:creationId xmlns:p14="http://schemas.microsoft.com/office/powerpoint/2010/main" val="1141587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Notes:</a:t>
            </a:r>
          </a:p>
          <a:p>
            <a:pPr marL="342900" marR="0" lvl="0" indent="-342900">
              <a:lnSpc>
                <a:spcPct val="107000"/>
              </a:lnSpc>
              <a:spcBef>
                <a:spcPts val="0"/>
              </a:spcBef>
              <a:spcAft>
                <a:spcPts val="0"/>
              </a:spcAft>
              <a:buFont typeface="+mj-lt"/>
              <a:buAutoNum type="alphaL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paC02 </a:t>
            </a:r>
            <a:r>
              <a:rPr lang="en-US" sz="1800" dirty="0">
                <a:solidFill>
                  <a:srgbClr val="202124"/>
                </a:solidFill>
                <a:effectLst/>
                <a:latin typeface="Roboto"/>
                <a:ea typeface="Calibri" panose="020F0502020204030204" pitchFamily="34" charset="0"/>
                <a:cs typeface="Times New Roman" panose="02020603050405020304" pitchFamily="18" charset="0"/>
              </a:rPr>
              <a:t>partial pressure of carbon dioxide (</a:t>
            </a:r>
            <a:r>
              <a:rPr lang="en-US" sz="1800" b="1" dirty="0">
                <a:solidFill>
                  <a:srgbClr val="202124"/>
                </a:solidFill>
                <a:effectLst/>
                <a:latin typeface="Roboto"/>
                <a:ea typeface="Calibri" panose="020F0502020204030204" pitchFamily="34" charset="0"/>
                <a:cs typeface="Times New Roman" panose="02020603050405020304" pitchFamily="18" charset="0"/>
              </a:rPr>
              <a:t>PaCO2</a:t>
            </a:r>
            <a:r>
              <a:rPr lang="en-US" sz="1800" dirty="0">
                <a:solidFill>
                  <a:srgbClr val="202124"/>
                </a:solidFill>
                <a:effectLst/>
                <a:latin typeface="Roboto"/>
                <a:ea typeface="Calibri" panose="020F0502020204030204" pitchFamily="34" charset="0"/>
                <a:cs typeface="Times New Roman" panose="02020603050405020304" pitchFamily="18" charset="0"/>
              </a:rPr>
              <a:t>) is one of several measures calculated by an arterial blood gases (ABG) test often performed on people with lung diseases, neuromuscular diseases, and other illnesses. </a:t>
            </a:r>
            <a:r>
              <a:rPr lang="en-US" sz="1800" b="1" dirty="0">
                <a:solidFill>
                  <a:srgbClr val="202124"/>
                </a:solidFill>
                <a:effectLst/>
                <a:latin typeface="Roboto"/>
                <a:ea typeface="Calibri" panose="020F0502020204030204" pitchFamily="34" charset="0"/>
                <a:cs typeface="Times New Roman" panose="02020603050405020304" pitchFamily="18" charset="0"/>
              </a:rPr>
              <a:t>PaCO2</a:t>
            </a:r>
            <a:r>
              <a:rPr lang="en-US" sz="1800" dirty="0">
                <a:solidFill>
                  <a:srgbClr val="202124"/>
                </a:solidFill>
                <a:effectLst/>
                <a:latin typeface="Roboto"/>
                <a:ea typeface="Calibri" panose="020F0502020204030204" pitchFamily="34" charset="0"/>
                <a:cs typeface="Times New Roman" panose="02020603050405020304" pitchFamily="18" charset="0"/>
              </a:rPr>
              <a:t> specifically evaluates carbon dioxide (CO2) levels in the blood.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pPr>
            <a:r>
              <a:rPr lang="en-US" sz="1800" dirty="0">
                <a:solidFill>
                  <a:srgbClr val="202124"/>
                </a:solidFill>
                <a:effectLst/>
                <a:latin typeface="Roboto"/>
                <a:ea typeface="Calibri" panose="020F0502020204030204" pitchFamily="34" charset="0"/>
                <a:cs typeface="Times New Roman" panose="02020603050405020304" pitchFamily="18" charset="0"/>
              </a:rPr>
              <a:t>Glasgow Coma Scale is used to evaluate mental status as part of the </a:t>
            </a:r>
            <a:r>
              <a:rPr lang="en-US" sz="1800" dirty="0" err="1">
                <a:solidFill>
                  <a:srgbClr val="202124"/>
                </a:solidFill>
                <a:effectLst/>
                <a:latin typeface="Roboto"/>
                <a:ea typeface="Calibri" panose="020F0502020204030204" pitchFamily="34" charset="0"/>
                <a:cs typeface="Times New Roman" panose="02020603050405020304" pitchFamily="18" charset="0"/>
              </a:rPr>
              <a:t>qSOFA</a:t>
            </a:r>
            <a:r>
              <a:rPr lang="en-US" sz="1800" dirty="0">
                <a:solidFill>
                  <a:srgbClr val="202124"/>
                </a:solidFill>
                <a:effectLst/>
                <a:latin typeface="Roboto"/>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Other biomarkers include urine, blood sugar, organ failure, MI or arrythmia</a:t>
            </a:r>
          </a:p>
          <a:p>
            <a:endParaRPr lang="en-US" dirty="0"/>
          </a:p>
        </p:txBody>
      </p:sp>
      <p:sp>
        <p:nvSpPr>
          <p:cNvPr id="4" name="Slide Number Placeholder 3"/>
          <p:cNvSpPr>
            <a:spLocks noGrp="1"/>
          </p:cNvSpPr>
          <p:nvPr>
            <p:ph type="sldNum" sz="quarter" idx="5"/>
          </p:nvPr>
        </p:nvSpPr>
        <p:spPr/>
        <p:txBody>
          <a:bodyPr/>
          <a:lstStyle/>
          <a:p>
            <a:fld id="{51ED8E63-EFD3-4CA8-9325-6DDE6DFFE442}" type="slidenum">
              <a:rPr lang="en-US" smtClean="0"/>
              <a:t>36</a:t>
            </a:fld>
            <a:endParaRPr lang="en-US"/>
          </a:p>
        </p:txBody>
      </p:sp>
    </p:spTree>
    <p:extLst>
      <p:ext uri="{BB962C8B-B14F-4D97-AF65-F5344CB8AC3E}">
        <p14:creationId xmlns:p14="http://schemas.microsoft.com/office/powerpoint/2010/main" val="40882280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No References listed here </a:t>
            </a: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0613472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2460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63B236C-1763-4A09-BE10-FCF8299ABD6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pitchFamily="34" charset="0"/>
                <a:cs typeface="Arial" pitchFamily="34" charset="0"/>
              </a:rPr>
              <a:t>AHRQ </a:t>
            </a:r>
            <a:r>
              <a:rPr lang="en-US" sz="1200" b="0" dirty="0">
                <a:solidFill>
                  <a:schemeClr val="bg1"/>
                </a:solidFill>
                <a:latin typeface="Arial" panose="020B0604020202020204" pitchFamily="34" charset="0"/>
                <a:cs typeface="Arial" panose="020B0604020202020204" pitchFamily="34" charset="0"/>
              </a:rPr>
              <a:t>Nursing Home Antimicrobial Stewardship Guide Toolkit 3. Minimum Criteria for Common Infections Toolkit. Retrieved from https://www.ahrq.gov/nhguide/toolkits/determine-whether-to-treat/toolkit3-minimum-criteria.html#:~:text=The%20Minimum%20Criteria%20for%20Common%20Infections%20toolkit%20(%E2%80%9CMinimum%20Criteria%20toolkit,3)%20skin%20and%20soft%20tissue. (Accessed March 14, 2021).</a:t>
            </a:r>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Nevada Sepsis Coalition. (2018). Nevada Severe Sepsis Screening Tool. Retrieved from https://healthinsight.org/tools-and-resources/send/367-sepsis/1387-severe-sepsis-screening-tool-for-nursing-homes. (Accessed March 14, 2021).</a:t>
            </a:r>
          </a:p>
        </p:txBody>
      </p:sp>
      <p:sp>
        <p:nvSpPr>
          <p:cNvPr id="4" name="Slide Number Placeholder 3"/>
          <p:cNvSpPr>
            <a:spLocks noGrp="1"/>
          </p:cNvSpPr>
          <p:nvPr>
            <p:ph type="sldNum" sz="quarter" idx="5"/>
          </p:nvPr>
        </p:nvSpPr>
        <p:spPr/>
        <p:txBody>
          <a:bodyPr/>
          <a:lstStyle/>
          <a:p>
            <a:fld id="{B87D31BF-C887-4015-9E77-8ED058825CBD}" type="slidenum">
              <a:rPr lang="en-US" smtClean="0"/>
              <a:t>42</a:t>
            </a:fld>
            <a:endParaRPr lang="en-US"/>
          </a:p>
        </p:txBody>
      </p:sp>
    </p:spTree>
    <p:extLst>
      <p:ext uri="{BB962C8B-B14F-4D97-AF65-F5344CB8AC3E}">
        <p14:creationId xmlns:p14="http://schemas.microsoft.com/office/powerpoint/2010/main" val="7037917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56C1E65-38E0-439A-A145-C02C1A3DFB18}"/>
              </a:ext>
            </a:extLst>
          </p:cNvPr>
          <p:cNvSpPr>
            <a:spLocks noGrp="1"/>
          </p:cNvSpPr>
          <p:nvPr>
            <p:ph type="body" idx="1"/>
          </p:nvPr>
        </p:nvSpPr>
        <p:spPr/>
        <p:txBody>
          <a:bodyPr/>
          <a:lstStyle/>
          <a:p>
            <a:r>
              <a:rPr lang="en-US" dirty="0"/>
              <a:t>Agency for Healthcare Research and Quality. AHRQ Situation Background Assessment Response. http://www.ahrq.gov/sites/default/files/wysiwyg/nhguide/4 TK1 T1-SBAR UTI Final.pdf. </a:t>
            </a:r>
          </a:p>
          <a:p>
            <a:endParaRPr lang="en-US" dirty="0"/>
          </a:p>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E856BFC-8FDE-4241-BD11-831C227ECAF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Agency for Healthcare Research and Quality. AHRQ Situation Background Assessment Response. http://www.ahrq.gov/sites/default/files/wysiwyg/nhguide/4 TK1 T1-SBAR UTI Final.pdf.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36531490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A5FAD9B-7FE4-4A26-A3B1-65992F3A046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Agency for Healthcare Research and Quality. AHRQ Situation Background Assessment Response. http://www.ahrq.gov/sites/default/files/wysiwyg/nhguide/4 TK1 T1-SBAR UTI Final.pdf. </a:t>
            </a:r>
          </a:p>
          <a:p>
            <a:endParaRPr lang="en-US" dirty="0"/>
          </a:p>
        </p:txBody>
      </p:sp>
    </p:spTree>
    <p:extLst>
      <p:ext uri="{BB962C8B-B14F-4D97-AF65-F5344CB8AC3E}">
        <p14:creationId xmlns:p14="http://schemas.microsoft.com/office/powerpoint/2010/main" val="39041235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 (2018). SBAR Communication Form. Retrieved from https://pathway-interact.com/wp-content/uploads/2018/09/INTERACT-V4-SBAR_Communication_Form-Dec_June-2018.pdf</a:t>
            </a:r>
          </a:p>
        </p:txBody>
      </p:sp>
      <p:sp>
        <p:nvSpPr>
          <p:cNvPr id="4" name="Slide Number Placeholder 3"/>
          <p:cNvSpPr>
            <a:spLocks noGrp="1"/>
          </p:cNvSpPr>
          <p:nvPr>
            <p:ph type="sldNum" sz="quarter" idx="5"/>
          </p:nvPr>
        </p:nvSpPr>
        <p:spPr/>
        <p:txBody>
          <a:bodyPr/>
          <a:lstStyle/>
          <a:p>
            <a:fld id="{B87D31BF-C887-4015-9E77-8ED058825CBD}" type="slidenum">
              <a:rPr lang="en-US" smtClean="0"/>
              <a:t>46</a:t>
            </a:fld>
            <a:endParaRPr lang="en-US"/>
          </a:p>
        </p:txBody>
      </p:sp>
    </p:spTree>
    <p:extLst>
      <p:ext uri="{BB962C8B-B14F-4D97-AF65-F5344CB8AC3E}">
        <p14:creationId xmlns:p14="http://schemas.microsoft.com/office/powerpoint/2010/main" val="10664744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INTERACT. (2018). SBAR Communication Form. Retrieved from https://pathway-interact.com/wp-content/uploads/2018/09/INTERACT-V4-SBAR_Communication_Form-Dec_June-2018.pdf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B87D31BF-C887-4015-9E77-8ED058825CBD}" type="slidenum">
              <a:rPr lang="en-US" smtClean="0"/>
              <a:t>47</a:t>
            </a:fld>
            <a:endParaRPr lang="en-US"/>
          </a:p>
        </p:txBody>
      </p:sp>
    </p:spTree>
    <p:extLst>
      <p:ext uri="{BB962C8B-B14F-4D97-AF65-F5344CB8AC3E}">
        <p14:creationId xmlns:p14="http://schemas.microsoft.com/office/powerpoint/2010/main" val="24720219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 (2018). SBAR Communication Form. Retrieved from https://pathway-interact.com/wp-content/uploads/2018/09/INTERACT-V4-SBAR_Communication_Form-Dec_June-2018.pdf</a:t>
            </a:r>
          </a:p>
          <a:p>
            <a:endParaRPr lang="en-US" dirty="0"/>
          </a:p>
        </p:txBody>
      </p:sp>
      <p:sp>
        <p:nvSpPr>
          <p:cNvPr id="4" name="Slide Number Placeholder 3"/>
          <p:cNvSpPr>
            <a:spLocks noGrp="1"/>
          </p:cNvSpPr>
          <p:nvPr>
            <p:ph type="sldNum" sz="quarter" idx="5"/>
          </p:nvPr>
        </p:nvSpPr>
        <p:spPr/>
        <p:txBody>
          <a:bodyPr/>
          <a:lstStyle/>
          <a:p>
            <a:fld id="{B87D31BF-C887-4015-9E77-8ED058825CBD}" type="slidenum">
              <a:rPr lang="en-US" smtClean="0"/>
              <a:t>48</a:t>
            </a:fld>
            <a:endParaRPr lang="en-US"/>
          </a:p>
        </p:txBody>
      </p:sp>
    </p:spTree>
    <p:extLst>
      <p:ext uri="{BB962C8B-B14F-4D97-AF65-F5344CB8AC3E}">
        <p14:creationId xmlns:p14="http://schemas.microsoft.com/office/powerpoint/2010/main" val="38034172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 (2018). SBAR Communication Form. Retrieved from https://pathway-interact.com/wp-content/uploads/2018/09/INTERACT-V4-SBAR_Communication_Form-Dec_June-2018.pdf</a:t>
            </a:r>
          </a:p>
          <a:p>
            <a:endParaRPr lang="en-US" dirty="0"/>
          </a:p>
        </p:txBody>
      </p:sp>
      <p:sp>
        <p:nvSpPr>
          <p:cNvPr id="4" name="Slide Number Placeholder 3"/>
          <p:cNvSpPr>
            <a:spLocks noGrp="1"/>
          </p:cNvSpPr>
          <p:nvPr>
            <p:ph type="sldNum" sz="quarter" idx="5"/>
          </p:nvPr>
        </p:nvSpPr>
        <p:spPr/>
        <p:txBody>
          <a:bodyPr/>
          <a:lstStyle/>
          <a:p>
            <a:fld id="{B87D31BF-C887-4015-9E77-8ED058825CBD}" type="slidenum">
              <a:rPr lang="en-US" smtClean="0"/>
              <a:t>49</a:t>
            </a:fld>
            <a:endParaRPr lang="en-US"/>
          </a:p>
        </p:txBody>
      </p:sp>
    </p:spTree>
    <p:extLst>
      <p:ext uri="{BB962C8B-B14F-4D97-AF65-F5344CB8AC3E}">
        <p14:creationId xmlns:p14="http://schemas.microsoft.com/office/powerpoint/2010/main" val="2062137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Alliance for Aging Research. Sepsis in Older Americans: Saving Lives through Early Recognition. (2018). Retrieved from https://www.youtube.com/watch?v=k1mCpc3xwRM on March 18</a:t>
            </a:r>
            <a:r>
              <a:rPr lang="en-US" b="0" i="0" baseline="30000" dirty="0">
                <a:solidFill>
                  <a:srgbClr val="222222"/>
                </a:solidFill>
                <a:effectLst/>
                <a:latin typeface="Arial" panose="020B0604020202020204" pitchFamily="34" charset="0"/>
              </a:rPr>
              <a:t>th</a:t>
            </a:r>
            <a:r>
              <a:rPr lang="en-US" b="0" i="0" dirty="0">
                <a:solidFill>
                  <a:srgbClr val="222222"/>
                </a:solidFill>
                <a:effectLst/>
                <a:latin typeface="Arial" panose="020B0604020202020204" pitchFamily="34" charset="0"/>
              </a:rPr>
              <a:t>, 2021 </a:t>
            </a:r>
            <a:endParaRPr lang="en-US" dirty="0"/>
          </a:p>
        </p:txBody>
      </p:sp>
      <p:sp>
        <p:nvSpPr>
          <p:cNvPr id="4" name="Slide Number Placeholder 3"/>
          <p:cNvSpPr>
            <a:spLocks noGrp="1"/>
          </p:cNvSpPr>
          <p:nvPr>
            <p:ph type="sldNum" sz="quarter" idx="5"/>
          </p:nvPr>
        </p:nvSpPr>
        <p:spPr/>
        <p:txBody>
          <a:bodyPr/>
          <a:lstStyle/>
          <a:p>
            <a:fld id="{D52C3704-38A0-44BD-8EE7-0063D51C6F4E}" type="slidenum">
              <a:rPr lang="en-US" smtClean="0"/>
              <a:t>5</a:t>
            </a:fld>
            <a:endParaRPr lang="en-US"/>
          </a:p>
        </p:txBody>
      </p:sp>
    </p:spTree>
    <p:extLst>
      <p:ext uri="{BB962C8B-B14F-4D97-AF65-F5344CB8AC3E}">
        <p14:creationId xmlns:p14="http://schemas.microsoft.com/office/powerpoint/2010/main" val="26596527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No Referenced Content on this Slide </a:t>
            </a:r>
          </a:p>
        </p:txBody>
      </p:sp>
      <p:sp>
        <p:nvSpPr>
          <p:cNvPr id="4" name="Slide Number Placeholder 3"/>
          <p:cNvSpPr>
            <a:spLocks noGrp="1"/>
          </p:cNvSpPr>
          <p:nvPr>
            <p:ph type="sldNum" sz="quarter" idx="5"/>
          </p:nvPr>
        </p:nvSpPr>
        <p:spPr/>
        <p:txBody>
          <a:bodyPr/>
          <a:lstStyle/>
          <a:p>
            <a:fld id="{871B2431-D351-4C6E-A3CF-9DFAC0E3E050}" type="slidenum">
              <a:rPr lang="cs-CZ" smtClean="0"/>
              <a:t>50</a:t>
            </a:fld>
            <a:endParaRPr lang="cs-CZ"/>
          </a:p>
        </p:txBody>
      </p:sp>
    </p:spTree>
    <p:extLst>
      <p:ext uri="{BB962C8B-B14F-4D97-AF65-F5344CB8AC3E}">
        <p14:creationId xmlns:p14="http://schemas.microsoft.com/office/powerpoint/2010/main" val="3724278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801B686-D750-46AC-BCB7-1C1B8BA3204D}"/>
              </a:ext>
            </a:extLst>
          </p:cNvPr>
          <p:cNvSpPr>
            <a:spLocks noGrp="1"/>
          </p:cNvSpPr>
          <p:nvPr>
            <p:ph type="body" idx="1"/>
          </p:nvPr>
        </p:nvSpPr>
        <p:spPr/>
        <p:txBody>
          <a:bodyPr/>
          <a:lstStyle/>
          <a:p>
            <a:r>
              <a:rPr lang="en-US" dirty="0"/>
              <a:t>Atlantic Quality Improvement Network. (2016). Interact Implementation Learning in Action Collaborative Webinar 4: SBAR. Retrieved from https://atlanticquality.org/download/INTERACT_webinar_4SBAR_final.pdf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Jump, R.L., Levy, S.M. &amp; </a:t>
            </a:r>
            <a:r>
              <a:rPr lang="en-US" sz="1800" dirty="0" err="1">
                <a:effectLst/>
                <a:latin typeface="Calibri" panose="020F0502020204030204" pitchFamily="34" charset="0"/>
                <a:ea typeface="Calibri" panose="020F0502020204030204" pitchFamily="34" charset="0"/>
                <a:cs typeface="Calibri" panose="020F0502020204030204" pitchFamily="34" charset="0"/>
              </a:rPr>
              <a:t>Saltsman</a:t>
            </a:r>
            <a:r>
              <a:rPr lang="en-US" sz="1800" dirty="0">
                <a:effectLst/>
                <a:latin typeface="Calibri" panose="020F0502020204030204" pitchFamily="34" charset="0"/>
                <a:ea typeface="Calibri" panose="020F0502020204030204" pitchFamily="34" charset="0"/>
                <a:cs typeface="Calibri" panose="020F0502020204030204" pitchFamily="34" charset="0"/>
              </a:rPr>
              <a:t>, W.S. (2019). Post Acute and Long-Term Care Settings as First Responders for the Surviving Sepsis Campaign. JAMDA 20: 285-278.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52</a:t>
            </a:fld>
            <a:endParaRPr lang="cs-CZ"/>
          </a:p>
        </p:txBody>
      </p:sp>
    </p:spTree>
    <p:extLst>
      <p:ext uri="{BB962C8B-B14F-4D97-AF65-F5344CB8AC3E}">
        <p14:creationId xmlns:p14="http://schemas.microsoft.com/office/powerpoint/2010/main" val="33706171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Jump, R.L., Levy, S.M. &amp; </a:t>
            </a:r>
            <a:r>
              <a:rPr lang="en-US" sz="1800" dirty="0" err="1">
                <a:effectLst/>
                <a:latin typeface="Calibri" panose="020F0502020204030204" pitchFamily="34" charset="0"/>
                <a:ea typeface="Calibri" panose="020F0502020204030204" pitchFamily="34" charset="0"/>
                <a:cs typeface="Calibri" panose="020F0502020204030204" pitchFamily="34" charset="0"/>
              </a:rPr>
              <a:t>Saltsman</a:t>
            </a:r>
            <a:r>
              <a:rPr lang="en-US" sz="1800" dirty="0">
                <a:effectLst/>
                <a:latin typeface="Calibri" panose="020F0502020204030204" pitchFamily="34" charset="0"/>
                <a:ea typeface="Calibri" panose="020F0502020204030204" pitchFamily="34" charset="0"/>
                <a:cs typeface="Calibri" panose="020F0502020204030204" pitchFamily="34" charset="0"/>
              </a:rPr>
              <a:t>, W.S. (2019). Post Acute and Long-Term Care Settings as First Responders for the Surviving Sepsis Campaign. JAMDA 20: 285-278.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53</a:t>
            </a:fld>
            <a:endParaRPr lang="cs-CZ"/>
          </a:p>
        </p:txBody>
      </p:sp>
    </p:spTree>
    <p:extLst>
      <p:ext uri="{BB962C8B-B14F-4D97-AF65-F5344CB8AC3E}">
        <p14:creationId xmlns:p14="http://schemas.microsoft.com/office/powerpoint/2010/main" val="4075342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Jump, R.L., Levy, S.M. &amp; </a:t>
            </a:r>
            <a:r>
              <a:rPr lang="en-US" sz="1800" dirty="0" err="1">
                <a:effectLst/>
                <a:latin typeface="Calibri" panose="020F0502020204030204" pitchFamily="34" charset="0"/>
                <a:ea typeface="Calibri" panose="020F0502020204030204" pitchFamily="34" charset="0"/>
                <a:cs typeface="Calibri" panose="020F0502020204030204" pitchFamily="34" charset="0"/>
              </a:rPr>
              <a:t>Saltsman</a:t>
            </a:r>
            <a:r>
              <a:rPr lang="en-US" sz="1800" dirty="0">
                <a:effectLst/>
                <a:latin typeface="Calibri" panose="020F0502020204030204" pitchFamily="34" charset="0"/>
                <a:ea typeface="Calibri" panose="020F0502020204030204" pitchFamily="34" charset="0"/>
                <a:cs typeface="Calibri" panose="020F0502020204030204" pitchFamily="34" charset="0"/>
              </a:rPr>
              <a:t>, W.S. (2019). Post Acute and Long-Term Care Settings as First Responders for the Surviving Sepsis Campaign. JAMDA 20: 285-278.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54</a:t>
            </a:fld>
            <a:endParaRPr lang="cs-CZ"/>
          </a:p>
        </p:txBody>
      </p:sp>
    </p:spTree>
    <p:extLst>
      <p:ext uri="{BB962C8B-B14F-4D97-AF65-F5344CB8AC3E}">
        <p14:creationId xmlns:p14="http://schemas.microsoft.com/office/powerpoint/2010/main" val="985912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Jump, R.L., Levy, S.M. &amp; </a:t>
            </a:r>
            <a:r>
              <a:rPr lang="en-US" sz="1800" dirty="0" err="1">
                <a:effectLst/>
                <a:latin typeface="Calibri" panose="020F0502020204030204" pitchFamily="34" charset="0"/>
                <a:ea typeface="Calibri" panose="020F0502020204030204" pitchFamily="34" charset="0"/>
                <a:cs typeface="Calibri" panose="020F0502020204030204" pitchFamily="34" charset="0"/>
              </a:rPr>
              <a:t>Saltsman</a:t>
            </a:r>
            <a:r>
              <a:rPr lang="en-US" sz="1800" dirty="0">
                <a:effectLst/>
                <a:latin typeface="Calibri" panose="020F0502020204030204" pitchFamily="34" charset="0"/>
                <a:ea typeface="Calibri" panose="020F0502020204030204" pitchFamily="34" charset="0"/>
                <a:cs typeface="Calibri" panose="020F0502020204030204" pitchFamily="34" charset="0"/>
              </a:rPr>
              <a:t>, W.S. (2019). Post Acute and Long-Term Care Settings as First Responders for the Surviving Sepsis Campaign. JAMDA 20: 285-278.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55</a:t>
            </a:fld>
            <a:endParaRPr lang="cs-CZ"/>
          </a:p>
        </p:txBody>
      </p:sp>
    </p:spTree>
    <p:extLst>
      <p:ext uri="{BB962C8B-B14F-4D97-AF65-F5344CB8AC3E}">
        <p14:creationId xmlns:p14="http://schemas.microsoft.com/office/powerpoint/2010/main" val="30519394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56</a:t>
            </a:fld>
            <a:endParaRPr lang="cs-CZ"/>
          </a:p>
        </p:txBody>
      </p:sp>
    </p:spTree>
    <p:extLst>
      <p:ext uri="{BB962C8B-B14F-4D97-AF65-F5344CB8AC3E}">
        <p14:creationId xmlns:p14="http://schemas.microsoft.com/office/powerpoint/2010/main" val="28184224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57</a:t>
            </a:fld>
            <a:endParaRPr lang="cs-CZ"/>
          </a:p>
        </p:txBody>
      </p:sp>
    </p:spTree>
    <p:extLst>
      <p:ext uri="{BB962C8B-B14F-4D97-AF65-F5344CB8AC3E}">
        <p14:creationId xmlns:p14="http://schemas.microsoft.com/office/powerpoint/2010/main" val="33956354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58</a:t>
            </a:fld>
            <a:endParaRPr lang="cs-CZ"/>
          </a:p>
        </p:txBody>
      </p:sp>
    </p:spTree>
    <p:extLst>
      <p:ext uri="{BB962C8B-B14F-4D97-AF65-F5344CB8AC3E}">
        <p14:creationId xmlns:p14="http://schemas.microsoft.com/office/powerpoint/2010/main" val="27574906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59</a:t>
            </a:fld>
            <a:endParaRPr lang="cs-CZ"/>
          </a:p>
        </p:txBody>
      </p:sp>
    </p:spTree>
    <p:extLst>
      <p:ext uri="{BB962C8B-B14F-4D97-AF65-F5344CB8AC3E}">
        <p14:creationId xmlns:p14="http://schemas.microsoft.com/office/powerpoint/2010/main" val="1745572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7CB3B99-27A4-41A3-ACAD-6287BDD0E559}"/>
              </a:ext>
            </a:extLst>
          </p:cNvPr>
          <p:cNvSpPr>
            <a:spLocks noGrp="1"/>
          </p:cNvSpPr>
          <p:nvPr>
            <p:ph type="body" idx="1"/>
          </p:nvPr>
        </p:nvSpPr>
        <p:spPr/>
        <p:txBody>
          <a:bodyPr/>
          <a:lstStyle/>
          <a:p>
            <a:r>
              <a:rPr lang="en-US" dirty="0"/>
              <a:t>Sloane, P.D., Ward, K., &amp; Weber, D.J., (2018) Can Sepsis Be Detected in the Nursing Home Prior to the Need for Hospital Transfer? </a:t>
            </a:r>
            <a:r>
              <a:rPr lang="en-US" i="1" dirty="0"/>
              <a:t>JAMDA, 19, 492-496. </a:t>
            </a:r>
            <a:r>
              <a:rPr lang="en-US" b="0" i="0" u="none" strike="noStrike" dirty="0">
                <a:effectLst/>
                <a:latin typeface="Helvetica" panose="020B0604020202020204" pitchFamily="34" charset="0"/>
                <a:hlinkClick r:id="rId3"/>
              </a:rPr>
              <a:t>https://doi.org/10.1016/j.jamda.2018.02.001</a:t>
            </a:r>
            <a:r>
              <a:rPr lang="en-US" b="0" i="0" u="none" strike="noStrike" dirty="0">
                <a:effectLst/>
                <a:latin typeface="Helvetica" panose="020B0604020202020204" pitchFamily="34" charset="0"/>
              </a:rPr>
              <a:t> </a:t>
            </a:r>
            <a:endParaRPr lang="en-US" i="1"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0101B6E-BD69-4418-A013-A9F7984A005E}"/>
              </a:ext>
            </a:extLst>
          </p:cNvPr>
          <p:cNvSpPr>
            <a:spLocks noGrp="1"/>
          </p:cNvSpPr>
          <p:nvPr>
            <p:ph type="body" idx="1"/>
          </p:nvPr>
        </p:nvSpPr>
        <p:spPr/>
        <p:txBody>
          <a:bodyPr/>
          <a:lstStyle/>
          <a:p>
            <a:r>
              <a:rPr lang="en-US" dirty="0"/>
              <a:t>No Referenced Content on this slide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3A9BF14-3A88-438F-81CB-0B112EC42E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212121"/>
                </a:solidFill>
                <a:effectLst/>
                <a:latin typeface="BlinkMacSystemFont"/>
              </a:rPr>
              <a:t>Kurczewski</a:t>
            </a:r>
            <a:r>
              <a:rPr lang="en-US" b="0" i="0" dirty="0">
                <a:solidFill>
                  <a:srgbClr val="212121"/>
                </a:solidFill>
                <a:effectLst/>
                <a:latin typeface="BlinkMacSystemFont"/>
              </a:rPr>
              <a:t> L, Sweet M, McKnight R, </a:t>
            </a:r>
            <a:r>
              <a:rPr lang="en-US" b="0" i="0" dirty="0" err="1">
                <a:solidFill>
                  <a:srgbClr val="212121"/>
                </a:solidFill>
                <a:effectLst/>
                <a:latin typeface="BlinkMacSystemFont"/>
              </a:rPr>
              <a:t>Halbritter</a:t>
            </a:r>
            <a:r>
              <a:rPr lang="en-US" b="0" i="0" dirty="0">
                <a:solidFill>
                  <a:srgbClr val="212121"/>
                </a:solidFill>
                <a:effectLst/>
                <a:latin typeface="BlinkMacSystemFont"/>
              </a:rPr>
              <a:t> K. Reduction in time to first action as a result of electronic alerts for early sepsis recognition. Crit Care </a:t>
            </a:r>
            <a:r>
              <a:rPr lang="en-US" b="0" i="0" dirty="0" err="1">
                <a:solidFill>
                  <a:srgbClr val="212121"/>
                </a:solidFill>
                <a:effectLst/>
                <a:latin typeface="BlinkMacSystemFont"/>
              </a:rPr>
              <a:t>Nurs</a:t>
            </a:r>
            <a:r>
              <a:rPr lang="en-US" b="0" i="0" dirty="0">
                <a:solidFill>
                  <a:srgbClr val="212121"/>
                </a:solidFill>
                <a:effectLst/>
                <a:latin typeface="BlinkMacSystemFont"/>
              </a:rPr>
              <a:t> Q. 2015 Apr-Jun;38(2):182-7. </a:t>
            </a:r>
            <a:r>
              <a:rPr lang="en-US" b="0" i="0" dirty="0" err="1">
                <a:solidFill>
                  <a:srgbClr val="212121"/>
                </a:solidFill>
                <a:effectLst/>
                <a:latin typeface="BlinkMacSystemFont"/>
              </a:rPr>
              <a:t>doi</a:t>
            </a:r>
            <a:r>
              <a:rPr lang="en-US" b="0" i="0" dirty="0">
                <a:solidFill>
                  <a:srgbClr val="212121"/>
                </a:solidFill>
                <a:effectLst/>
                <a:latin typeface="BlinkMacSystemFont"/>
              </a:rPr>
              <a:t>: 10.1097/CNQ.0000000000000060. PMID: 25741959.</a:t>
            </a:r>
            <a:endParaRPr lang="en-US" dirty="0"/>
          </a:p>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30C9DCD-603E-4E7A-930E-FCBB37D797DE}"/>
              </a:ext>
            </a:extLst>
          </p:cNvPr>
          <p:cNvSpPr>
            <a:spLocks noGrp="1"/>
          </p:cNvSpPr>
          <p:nvPr>
            <p:ph type="body" idx="1"/>
          </p:nvPr>
        </p:nvSpPr>
        <p:spPr/>
        <p:txBody>
          <a:bodyPr/>
          <a:lstStyle/>
          <a:p>
            <a:r>
              <a:rPr lang="en-US" b="0" i="0" dirty="0" err="1">
                <a:solidFill>
                  <a:srgbClr val="212121"/>
                </a:solidFill>
                <a:effectLst/>
                <a:latin typeface="BlinkMacSystemFont"/>
              </a:rPr>
              <a:t>Kurczewski</a:t>
            </a:r>
            <a:r>
              <a:rPr lang="en-US" b="0" i="0" dirty="0">
                <a:solidFill>
                  <a:srgbClr val="212121"/>
                </a:solidFill>
                <a:effectLst/>
                <a:latin typeface="BlinkMacSystemFont"/>
              </a:rPr>
              <a:t> L, Sweet M, McKnight R, </a:t>
            </a:r>
            <a:r>
              <a:rPr lang="en-US" b="0" i="0" dirty="0" err="1">
                <a:solidFill>
                  <a:srgbClr val="212121"/>
                </a:solidFill>
                <a:effectLst/>
                <a:latin typeface="BlinkMacSystemFont"/>
              </a:rPr>
              <a:t>Halbritter</a:t>
            </a:r>
            <a:r>
              <a:rPr lang="en-US" b="0" i="0" dirty="0">
                <a:solidFill>
                  <a:srgbClr val="212121"/>
                </a:solidFill>
                <a:effectLst/>
                <a:latin typeface="BlinkMacSystemFont"/>
              </a:rPr>
              <a:t> K. Reduction in time to first action as a result of electronic alerts for early sepsis recognition. Crit Care </a:t>
            </a:r>
            <a:r>
              <a:rPr lang="en-US" b="0" i="0" dirty="0" err="1">
                <a:solidFill>
                  <a:srgbClr val="212121"/>
                </a:solidFill>
                <a:effectLst/>
                <a:latin typeface="BlinkMacSystemFont"/>
              </a:rPr>
              <a:t>Nurs</a:t>
            </a:r>
            <a:r>
              <a:rPr lang="en-US" b="0" i="0" dirty="0">
                <a:solidFill>
                  <a:srgbClr val="212121"/>
                </a:solidFill>
                <a:effectLst/>
                <a:latin typeface="BlinkMacSystemFont"/>
              </a:rPr>
              <a:t> Q. 2015 Apr-Jun;38(2):182-7. </a:t>
            </a:r>
            <a:r>
              <a:rPr lang="en-US" b="0" i="0" dirty="0" err="1">
                <a:solidFill>
                  <a:srgbClr val="212121"/>
                </a:solidFill>
                <a:effectLst/>
                <a:latin typeface="BlinkMacSystemFont"/>
              </a:rPr>
              <a:t>doi</a:t>
            </a:r>
            <a:r>
              <a:rPr lang="en-US" b="0" i="0" dirty="0">
                <a:solidFill>
                  <a:srgbClr val="212121"/>
                </a:solidFill>
                <a:effectLst/>
                <a:latin typeface="BlinkMacSystemFont"/>
              </a:rPr>
              <a:t>: 10.1097/CNQ.0000000000000060. PMID: 25741959.</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2D1DF0F-8F11-4923-A000-638694C23E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212121"/>
                </a:solidFill>
                <a:effectLst/>
                <a:latin typeface="BlinkMacSystemFont"/>
              </a:rPr>
              <a:t>Kurczewski</a:t>
            </a:r>
            <a:r>
              <a:rPr lang="en-US" b="0" i="0" dirty="0">
                <a:solidFill>
                  <a:srgbClr val="212121"/>
                </a:solidFill>
                <a:effectLst/>
                <a:latin typeface="BlinkMacSystemFont"/>
              </a:rPr>
              <a:t> L, Sweet M, McKnight R, </a:t>
            </a:r>
            <a:r>
              <a:rPr lang="en-US" b="0" i="0" dirty="0" err="1">
                <a:solidFill>
                  <a:srgbClr val="212121"/>
                </a:solidFill>
                <a:effectLst/>
                <a:latin typeface="BlinkMacSystemFont"/>
              </a:rPr>
              <a:t>Halbritter</a:t>
            </a:r>
            <a:r>
              <a:rPr lang="en-US" b="0" i="0" dirty="0">
                <a:solidFill>
                  <a:srgbClr val="212121"/>
                </a:solidFill>
                <a:effectLst/>
                <a:latin typeface="BlinkMacSystemFont"/>
              </a:rPr>
              <a:t> K. Reduction in time to first action as a result of electronic alerts for early sepsis recognition. Crit Care </a:t>
            </a:r>
            <a:r>
              <a:rPr lang="en-US" b="0" i="0" dirty="0" err="1">
                <a:solidFill>
                  <a:srgbClr val="212121"/>
                </a:solidFill>
                <a:effectLst/>
                <a:latin typeface="BlinkMacSystemFont"/>
              </a:rPr>
              <a:t>Nurs</a:t>
            </a:r>
            <a:r>
              <a:rPr lang="en-US" b="0" i="0" dirty="0">
                <a:solidFill>
                  <a:srgbClr val="212121"/>
                </a:solidFill>
                <a:effectLst/>
                <a:latin typeface="BlinkMacSystemFont"/>
              </a:rPr>
              <a:t> Q. 2015 Apr-Jun;38(2):182-7. </a:t>
            </a:r>
            <a:r>
              <a:rPr lang="en-US" b="0" i="0" dirty="0" err="1">
                <a:solidFill>
                  <a:srgbClr val="212121"/>
                </a:solidFill>
                <a:effectLst/>
                <a:latin typeface="BlinkMacSystemFont"/>
              </a:rPr>
              <a:t>doi</a:t>
            </a:r>
            <a:r>
              <a:rPr lang="en-US" b="0" i="0" dirty="0">
                <a:solidFill>
                  <a:srgbClr val="212121"/>
                </a:solidFill>
                <a:effectLst/>
                <a:latin typeface="BlinkMacSystemFont"/>
              </a:rPr>
              <a:t>: 10.1097/CNQ.0000000000000060. PMID: 25741959.</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3015433-BFD3-476D-8E12-6F380AC4CA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212121"/>
                </a:solidFill>
                <a:effectLst/>
                <a:latin typeface="BlinkMacSystemFont"/>
              </a:rPr>
              <a:t>Kurczewski</a:t>
            </a:r>
            <a:r>
              <a:rPr lang="en-US" b="0" i="0" dirty="0">
                <a:solidFill>
                  <a:srgbClr val="212121"/>
                </a:solidFill>
                <a:effectLst/>
                <a:latin typeface="BlinkMacSystemFont"/>
              </a:rPr>
              <a:t> L, Sweet M, McKnight R, </a:t>
            </a:r>
            <a:r>
              <a:rPr lang="en-US" b="0" i="0" dirty="0" err="1">
                <a:solidFill>
                  <a:srgbClr val="212121"/>
                </a:solidFill>
                <a:effectLst/>
                <a:latin typeface="BlinkMacSystemFont"/>
              </a:rPr>
              <a:t>Halbritter</a:t>
            </a:r>
            <a:r>
              <a:rPr lang="en-US" b="0" i="0" dirty="0">
                <a:solidFill>
                  <a:srgbClr val="212121"/>
                </a:solidFill>
                <a:effectLst/>
                <a:latin typeface="BlinkMacSystemFont"/>
              </a:rPr>
              <a:t> K. Reduction in time to first action as a result of electronic alerts for early sepsis recognition. Crit Care </a:t>
            </a:r>
            <a:r>
              <a:rPr lang="en-US" b="0" i="0" dirty="0" err="1">
                <a:solidFill>
                  <a:srgbClr val="212121"/>
                </a:solidFill>
                <a:effectLst/>
                <a:latin typeface="BlinkMacSystemFont"/>
              </a:rPr>
              <a:t>Nurs</a:t>
            </a:r>
            <a:r>
              <a:rPr lang="en-US" b="0" i="0" dirty="0">
                <a:solidFill>
                  <a:srgbClr val="212121"/>
                </a:solidFill>
                <a:effectLst/>
                <a:latin typeface="BlinkMacSystemFont"/>
              </a:rPr>
              <a:t> Q. 2015 Apr-Jun;38(2):182-7. </a:t>
            </a:r>
            <a:r>
              <a:rPr lang="en-US" b="0" i="0" dirty="0" err="1">
                <a:solidFill>
                  <a:srgbClr val="212121"/>
                </a:solidFill>
                <a:effectLst/>
                <a:latin typeface="BlinkMacSystemFont"/>
              </a:rPr>
              <a:t>doi</a:t>
            </a:r>
            <a:r>
              <a:rPr lang="en-US" b="0" i="0" dirty="0">
                <a:solidFill>
                  <a:srgbClr val="212121"/>
                </a:solidFill>
                <a:effectLst/>
                <a:latin typeface="BlinkMacSystemFont"/>
              </a:rPr>
              <a:t>: 10.1097/CNQ.0000000000000060. PMID: 25741959.</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3244D89-443B-4BD8-8E29-5DB4FBC46D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212121"/>
                </a:solidFill>
                <a:effectLst/>
                <a:latin typeface="BlinkMacSystemFont"/>
              </a:rPr>
              <a:t>Kurczewski</a:t>
            </a:r>
            <a:r>
              <a:rPr lang="en-US" b="0" i="0" dirty="0">
                <a:solidFill>
                  <a:srgbClr val="212121"/>
                </a:solidFill>
                <a:effectLst/>
                <a:latin typeface="BlinkMacSystemFont"/>
              </a:rPr>
              <a:t> L, Sweet M, McKnight R, </a:t>
            </a:r>
            <a:r>
              <a:rPr lang="en-US" b="0" i="0" dirty="0" err="1">
                <a:solidFill>
                  <a:srgbClr val="212121"/>
                </a:solidFill>
                <a:effectLst/>
                <a:latin typeface="BlinkMacSystemFont"/>
              </a:rPr>
              <a:t>Halbritter</a:t>
            </a:r>
            <a:r>
              <a:rPr lang="en-US" b="0" i="0" dirty="0">
                <a:solidFill>
                  <a:srgbClr val="212121"/>
                </a:solidFill>
                <a:effectLst/>
                <a:latin typeface="BlinkMacSystemFont"/>
              </a:rPr>
              <a:t> K. Reduction in time to first action as a result of electronic alerts for early sepsis recognition. Crit Care </a:t>
            </a:r>
            <a:r>
              <a:rPr lang="en-US" b="0" i="0" dirty="0" err="1">
                <a:solidFill>
                  <a:srgbClr val="212121"/>
                </a:solidFill>
                <a:effectLst/>
                <a:latin typeface="BlinkMacSystemFont"/>
              </a:rPr>
              <a:t>Nurs</a:t>
            </a:r>
            <a:r>
              <a:rPr lang="en-US" b="0" i="0" dirty="0">
                <a:solidFill>
                  <a:srgbClr val="212121"/>
                </a:solidFill>
                <a:effectLst/>
                <a:latin typeface="BlinkMacSystemFont"/>
              </a:rPr>
              <a:t> Q. 2015 Apr-Jun;38(2):182-7. </a:t>
            </a:r>
            <a:r>
              <a:rPr lang="en-US" b="0" i="0" dirty="0" err="1">
                <a:solidFill>
                  <a:srgbClr val="212121"/>
                </a:solidFill>
                <a:effectLst/>
                <a:latin typeface="BlinkMacSystemFont"/>
              </a:rPr>
              <a:t>doi</a:t>
            </a:r>
            <a:r>
              <a:rPr lang="en-US" b="0" i="0" dirty="0">
                <a:solidFill>
                  <a:srgbClr val="212121"/>
                </a:solidFill>
                <a:effectLst/>
                <a:latin typeface="BlinkMacSystemFont"/>
              </a:rPr>
              <a:t>: 10.1097/CNQ.0000000000000060. PMID: 25741959.</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A5764BB-C58C-4E69-A485-D90BE786F78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err="1">
                <a:solidFill>
                  <a:srgbClr val="212121"/>
                </a:solidFill>
                <a:effectLst/>
                <a:latin typeface="BlinkMacSystemFont"/>
              </a:rPr>
              <a:t>Mihaljevic</a:t>
            </a:r>
            <a:r>
              <a:rPr lang="en-US" sz="2800" b="0" i="0" dirty="0">
                <a:solidFill>
                  <a:srgbClr val="212121"/>
                </a:solidFill>
                <a:effectLst/>
                <a:latin typeface="BlinkMacSystemFont"/>
              </a:rPr>
              <a:t> SE, Howard VM. Incorporating Interprofessional Evidenced-Based Sepsis Simulation Education for Certified Nursing Assistants (CNAs) and Licensed Care Providers Within Long-term Care Settings for Process and Quality Improvement. Crit Care </a:t>
            </a:r>
            <a:r>
              <a:rPr lang="en-US" sz="2800" b="0" i="0" dirty="0" err="1">
                <a:solidFill>
                  <a:srgbClr val="212121"/>
                </a:solidFill>
                <a:effectLst/>
                <a:latin typeface="BlinkMacSystemFont"/>
              </a:rPr>
              <a:t>Nurs</a:t>
            </a:r>
            <a:r>
              <a:rPr lang="en-US" sz="2800" b="0" i="0" dirty="0">
                <a:solidFill>
                  <a:srgbClr val="212121"/>
                </a:solidFill>
                <a:effectLst/>
                <a:latin typeface="BlinkMacSystemFont"/>
              </a:rPr>
              <a:t> Q. 2016 Jan-Mar;39(1):24-33. </a:t>
            </a:r>
            <a:r>
              <a:rPr lang="en-US" sz="2800" b="0" i="0" dirty="0" err="1">
                <a:solidFill>
                  <a:srgbClr val="212121"/>
                </a:solidFill>
                <a:effectLst/>
                <a:latin typeface="BlinkMacSystemFont"/>
              </a:rPr>
              <a:t>doi</a:t>
            </a:r>
            <a:r>
              <a:rPr lang="en-US" sz="2800" b="0" i="0" dirty="0">
                <a:solidFill>
                  <a:srgbClr val="212121"/>
                </a:solidFill>
                <a:effectLst/>
                <a:latin typeface="BlinkMacSystemFont"/>
              </a:rPr>
              <a:t>: 10.1097/CNQ.0000000000000092. PMID: 26633155.</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9F8AB4D-302C-43F5-BB49-C63A3E394A51}"/>
              </a:ext>
            </a:extLst>
          </p:cNvPr>
          <p:cNvSpPr>
            <a:spLocks noGrp="1"/>
          </p:cNvSpPr>
          <p:nvPr>
            <p:ph type="body" idx="1"/>
          </p:nvPr>
        </p:nvSpPr>
        <p:spPr/>
        <p:txBody>
          <a:bodyPr/>
          <a:lstStyle/>
          <a:p>
            <a:r>
              <a:rPr lang="en-US" b="0" i="0" dirty="0">
                <a:solidFill>
                  <a:srgbClr val="303030"/>
                </a:solidFill>
                <a:effectLst/>
                <a:latin typeface="arial" panose="020B0604020202020204" pitchFamily="34" charset="0"/>
              </a:rPr>
              <a:t>Jones, S. L., Ashton, C. M., </a:t>
            </a:r>
            <a:r>
              <a:rPr lang="en-US" b="0" i="0" dirty="0" err="1">
                <a:solidFill>
                  <a:srgbClr val="303030"/>
                </a:solidFill>
                <a:effectLst/>
                <a:latin typeface="arial" panose="020B0604020202020204" pitchFamily="34" charset="0"/>
              </a:rPr>
              <a:t>Kiehne</a:t>
            </a:r>
            <a:r>
              <a:rPr lang="en-US" b="0" i="0" dirty="0">
                <a:solidFill>
                  <a:srgbClr val="303030"/>
                </a:solidFill>
                <a:effectLst/>
                <a:latin typeface="arial" panose="020B0604020202020204" pitchFamily="34" charset="0"/>
              </a:rPr>
              <a:t>, L., Gigliotti, E., Bell-Gordon, C., </a:t>
            </a:r>
            <a:r>
              <a:rPr lang="en-US" b="0" i="0" dirty="0" err="1">
                <a:solidFill>
                  <a:srgbClr val="303030"/>
                </a:solidFill>
                <a:effectLst/>
                <a:latin typeface="arial" panose="020B0604020202020204" pitchFamily="34" charset="0"/>
              </a:rPr>
              <a:t>Disbot</a:t>
            </a:r>
            <a:r>
              <a:rPr lang="en-US" b="0" i="0" dirty="0">
                <a:solidFill>
                  <a:srgbClr val="303030"/>
                </a:solidFill>
                <a:effectLst/>
                <a:latin typeface="arial" panose="020B0604020202020204" pitchFamily="34" charset="0"/>
              </a:rPr>
              <a:t>, M., </a:t>
            </a:r>
            <a:r>
              <a:rPr lang="en-US" b="0" i="0" dirty="0" err="1">
                <a:solidFill>
                  <a:srgbClr val="303030"/>
                </a:solidFill>
                <a:effectLst/>
                <a:latin typeface="arial" panose="020B0604020202020204" pitchFamily="34" charset="0"/>
              </a:rPr>
              <a:t>Masud</a:t>
            </a:r>
            <a:r>
              <a:rPr lang="en-US" b="0" i="0" dirty="0">
                <a:solidFill>
                  <a:srgbClr val="303030"/>
                </a:solidFill>
                <a:effectLst/>
                <a:latin typeface="arial" panose="020B0604020202020204" pitchFamily="34" charset="0"/>
              </a:rPr>
              <a:t>, F., </a:t>
            </a:r>
            <a:r>
              <a:rPr lang="en-US" b="0" i="0" dirty="0" err="1">
                <a:solidFill>
                  <a:srgbClr val="303030"/>
                </a:solidFill>
                <a:effectLst/>
                <a:latin typeface="arial" panose="020B0604020202020204" pitchFamily="34" charset="0"/>
              </a:rPr>
              <a:t>Shirkey</a:t>
            </a:r>
            <a:r>
              <a:rPr lang="en-US" b="0" i="0" dirty="0">
                <a:solidFill>
                  <a:srgbClr val="303030"/>
                </a:solidFill>
                <a:effectLst/>
                <a:latin typeface="arial" panose="020B0604020202020204" pitchFamily="34" charset="0"/>
              </a:rPr>
              <a:t>, B. A., &amp; Wray, N. P. (2015). Reductions in Sepsis Mortality and Costs After Design and Implementation of a Nurse-Based Early Recognition and Response Program. </a:t>
            </a:r>
            <a:r>
              <a:rPr lang="en-US" b="0" i="1" dirty="0">
                <a:solidFill>
                  <a:srgbClr val="303030"/>
                </a:solidFill>
                <a:effectLst/>
                <a:latin typeface="arial" panose="020B0604020202020204" pitchFamily="34" charset="0"/>
              </a:rPr>
              <a:t>Joint Commission journal on quality and patient safety</a:t>
            </a:r>
            <a:r>
              <a:rPr lang="en-US" b="0" i="0" dirty="0">
                <a:solidFill>
                  <a:srgbClr val="303030"/>
                </a:solidFill>
                <a:effectLst/>
                <a:latin typeface="arial" panose="020B0604020202020204" pitchFamily="34" charset="0"/>
              </a:rPr>
              <a:t>, </a:t>
            </a:r>
            <a:r>
              <a:rPr lang="en-US" b="0" i="1" dirty="0">
                <a:solidFill>
                  <a:srgbClr val="303030"/>
                </a:solidFill>
                <a:effectLst/>
                <a:latin typeface="arial" panose="020B0604020202020204" pitchFamily="34" charset="0"/>
              </a:rPr>
              <a:t>41</a:t>
            </a:r>
            <a:r>
              <a:rPr lang="en-US" b="0" i="0" dirty="0">
                <a:solidFill>
                  <a:srgbClr val="303030"/>
                </a:solidFill>
                <a:effectLst/>
                <a:latin typeface="arial" panose="020B0604020202020204" pitchFamily="34" charset="0"/>
              </a:rPr>
              <a:t>(11), 483–491. https://doi.org/10.1016/s1553-7250(15)41063-3</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60B76ED-583E-48BE-886C-D2F3013FA9FC}"/>
              </a:ext>
            </a:extLst>
          </p:cNvPr>
          <p:cNvSpPr>
            <a:spLocks noGrp="1"/>
          </p:cNvSpPr>
          <p:nvPr>
            <p:ph type="body" idx="1"/>
          </p:nvPr>
        </p:nvSpPr>
        <p:spPr/>
        <p:txBody>
          <a:bodyPr/>
          <a:lstStyle/>
          <a:p>
            <a:r>
              <a:rPr lang="en-US" b="0" i="0" dirty="0">
                <a:solidFill>
                  <a:srgbClr val="303030"/>
                </a:solidFill>
                <a:effectLst/>
                <a:latin typeface="arial" panose="020B0604020202020204" pitchFamily="34" charset="0"/>
              </a:rPr>
              <a:t>Jones, S. L., Ashton, C. M., </a:t>
            </a:r>
            <a:r>
              <a:rPr lang="en-US" b="0" i="0" dirty="0" err="1">
                <a:solidFill>
                  <a:srgbClr val="303030"/>
                </a:solidFill>
                <a:effectLst/>
                <a:latin typeface="arial" panose="020B0604020202020204" pitchFamily="34" charset="0"/>
              </a:rPr>
              <a:t>Kiehne</a:t>
            </a:r>
            <a:r>
              <a:rPr lang="en-US" b="0" i="0" dirty="0">
                <a:solidFill>
                  <a:srgbClr val="303030"/>
                </a:solidFill>
                <a:effectLst/>
                <a:latin typeface="arial" panose="020B0604020202020204" pitchFamily="34" charset="0"/>
              </a:rPr>
              <a:t>, L., Gigliotti, E., Bell-Gordon, C., </a:t>
            </a:r>
            <a:r>
              <a:rPr lang="en-US" b="0" i="0" dirty="0" err="1">
                <a:solidFill>
                  <a:srgbClr val="303030"/>
                </a:solidFill>
                <a:effectLst/>
                <a:latin typeface="arial" panose="020B0604020202020204" pitchFamily="34" charset="0"/>
              </a:rPr>
              <a:t>Disbot</a:t>
            </a:r>
            <a:r>
              <a:rPr lang="en-US" b="0" i="0" dirty="0">
                <a:solidFill>
                  <a:srgbClr val="303030"/>
                </a:solidFill>
                <a:effectLst/>
                <a:latin typeface="arial" panose="020B0604020202020204" pitchFamily="34" charset="0"/>
              </a:rPr>
              <a:t>, M., </a:t>
            </a:r>
            <a:r>
              <a:rPr lang="en-US" b="0" i="0" dirty="0" err="1">
                <a:solidFill>
                  <a:srgbClr val="303030"/>
                </a:solidFill>
                <a:effectLst/>
                <a:latin typeface="arial" panose="020B0604020202020204" pitchFamily="34" charset="0"/>
              </a:rPr>
              <a:t>Masud</a:t>
            </a:r>
            <a:r>
              <a:rPr lang="en-US" b="0" i="0" dirty="0">
                <a:solidFill>
                  <a:srgbClr val="303030"/>
                </a:solidFill>
                <a:effectLst/>
                <a:latin typeface="arial" panose="020B0604020202020204" pitchFamily="34" charset="0"/>
              </a:rPr>
              <a:t>, F., </a:t>
            </a:r>
            <a:r>
              <a:rPr lang="en-US" b="0" i="0" dirty="0" err="1">
                <a:solidFill>
                  <a:srgbClr val="303030"/>
                </a:solidFill>
                <a:effectLst/>
                <a:latin typeface="arial" panose="020B0604020202020204" pitchFamily="34" charset="0"/>
              </a:rPr>
              <a:t>Shirkey</a:t>
            </a:r>
            <a:r>
              <a:rPr lang="en-US" b="0" i="0" dirty="0">
                <a:solidFill>
                  <a:srgbClr val="303030"/>
                </a:solidFill>
                <a:effectLst/>
                <a:latin typeface="arial" panose="020B0604020202020204" pitchFamily="34" charset="0"/>
              </a:rPr>
              <a:t>, B. A., &amp; Wray, N. P. (2015). Reductions in Sepsis Mortality and Costs After Design and Implementation of a Nurse-Based Early Recognition and Response Program. </a:t>
            </a:r>
            <a:r>
              <a:rPr lang="en-US" b="0" i="1" dirty="0">
                <a:solidFill>
                  <a:srgbClr val="303030"/>
                </a:solidFill>
                <a:effectLst/>
                <a:latin typeface="arial" panose="020B0604020202020204" pitchFamily="34" charset="0"/>
              </a:rPr>
              <a:t>Joint Commission journal on quality and patient safety</a:t>
            </a:r>
            <a:r>
              <a:rPr lang="en-US" b="0" i="0" dirty="0">
                <a:solidFill>
                  <a:srgbClr val="303030"/>
                </a:solidFill>
                <a:effectLst/>
                <a:latin typeface="arial" panose="020B0604020202020204" pitchFamily="34" charset="0"/>
              </a:rPr>
              <a:t>, </a:t>
            </a:r>
            <a:r>
              <a:rPr lang="en-US" b="0" i="1" dirty="0">
                <a:solidFill>
                  <a:srgbClr val="303030"/>
                </a:solidFill>
                <a:effectLst/>
                <a:latin typeface="arial" panose="020B0604020202020204" pitchFamily="34" charset="0"/>
              </a:rPr>
              <a:t>41</a:t>
            </a:r>
            <a:r>
              <a:rPr lang="en-US" b="0" i="0" dirty="0">
                <a:solidFill>
                  <a:srgbClr val="303030"/>
                </a:solidFill>
                <a:effectLst/>
                <a:latin typeface="arial" panose="020B0604020202020204" pitchFamily="34" charset="0"/>
              </a:rPr>
              <a:t>(11), 483–491. https://doi.org/10.1016/s1553-7250(15)41063-3</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24AE8C3-9A07-4ECB-9E78-2545343077FA}"/>
              </a:ext>
            </a:extLst>
          </p:cNvPr>
          <p:cNvSpPr>
            <a:spLocks noGrp="1"/>
          </p:cNvSpPr>
          <p:nvPr>
            <p:ph type="body" idx="1"/>
          </p:nvPr>
        </p:nvSpPr>
        <p:spPr/>
        <p:txBody>
          <a:bodyPr/>
          <a:lstStyle/>
          <a:p>
            <a:r>
              <a:rPr lang="en-US" b="0" i="0" dirty="0">
                <a:solidFill>
                  <a:srgbClr val="303030"/>
                </a:solidFill>
                <a:effectLst/>
                <a:latin typeface="arial" panose="020B0604020202020204" pitchFamily="34" charset="0"/>
              </a:rPr>
              <a:t>Jones, S. L., Ashton, C. M., </a:t>
            </a:r>
            <a:r>
              <a:rPr lang="en-US" b="0" i="0" dirty="0" err="1">
                <a:solidFill>
                  <a:srgbClr val="303030"/>
                </a:solidFill>
                <a:effectLst/>
                <a:latin typeface="arial" panose="020B0604020202020204" pitchFamily="34" charset="0"/>
              </a:rPr>
              <a:t>Kiehne</a:t>
            </a:r>
            <a:r>
              <a:rPr lang="en-US" b="0" i="0" dirty="0">
                <a:solidFill>
                  <a:srgbClr val="303030"/>
                </a:solidFill>
                <a:effectLst/>
                <a:latin typeface="arial" panose="020B0604020202020204" pitchFamily="34" charset="0"/>
              </a:rPr>
              <a:t>, L., Gigliotti, E., Bell-Gordon, C., </a:t>
            </a:r>
            <a:r>
              <a:rPr lang="en-US" b="0" i="0" dirty="0" err="1">
                <a:solidFill>
                  <a:srgbClr val="303030"/>
                </a:solidFill>
                <a:effectLst/>
                <a:latin typeface="arial" panose="020B0604020202020204" pitchFamily="34" charset="0"/>
              </a:rPr>
              <a:t>Disbot</a:t>
            </a:r>
            <a:r>
              <a:rPr lang="en-US" b="0" i="0" dirty="0">
                <a:solidFill>
                  <a:srgbClr val="303030"/>
                </a:solidFill>
                <a:effectLst/>
                <a:latin typeface="arial" panose="020B0604020202020204" pitchFamily="34" charset="0"/>
              </a:rPr>
              <a:t>, M., </a:t>
            </a:r>
            <a:r>
              <a:rPr lang="en-US" b="0" i="0" dirty="0" err="1">
                <a:solidFill>
                  <a:srgbClr val="303030"/>
                </a:solidFill>
                <a:effectLst/>
                <a:latin typeface="arial" panose="020B0604020202020204" pitchFamily="34" charset="0"/>
              </a:rPr>
              <a:t>Masud</a:t>
            </a:r>
            <a:r>
              <a:rPr lang="en-US" b="0" i="0" dirty="0">
                <a:solidFill>
                  <a:srgbClr val="303030"/>
                </a:solidFill>
                <a:effectLst/>
                <a:latin typeface="arial" panose="020B0604020202020204" pitchFamily="34" charset="0"/>
              </a:rPr>
              <a:t>, F., </a:t>
            </a:r>
            <a:r>
              <a:rPr lang="en-US" b="0" i="0" dirty="0" err="1">
                <a:solidFill>
                  <a:srgbClr val="303030"/>
                </a:solidFill>
                <a:effectLst/>
                <a:latin typeface="arial" panose="020B0604020202020204" pitchFamily="34" charset="0"/>
              </a:rPr>
              <a:t>Shirkey</a:t>
            </a:r>
            <a:r>
              <a:rPr lang="en-US" b="0" i="0" dirty="0">
                <a:solidFill>
                  <a:srgbClr val="303030"/>
                </a:solidFill>
                <a:effectLst/>
                <a:latin typeface="arial" panose="020B0604020202020204" pitchFamily="34" charset="0"/>
              </a:rPr>
              <a:t>, B. A., &amp; Wray, N. P. (2015). Reductions in Sepsis Mortality and Costs After Design and Implementation of a Nurse-Based Early Recognition and Response Program. </a:t>
            </a:r>
            <a:r>
              <a:rPr lang="en-US" b="0" i="1" dirty="0">
                <a:solidFill>
                  <a:srgbClr val="303030"/>
                </a:solidFill>
                <a:effectLst/>
                <a:latin typeface="arial" panose="020B0604020202020204" pitchFamily="34" charset="0"/>
              </a:rPr>
              <a:t>Joint Commission journal on quality and patient safety</a:t>
            </a:r>
            <a:r>
              <a:rPr lang="en-US" b="0" i="0" dirty="0">
                <a:solidFill>
                  <a:srgbClr val="303030"/>
                </a:solidFill>
                <a:effectLst/>
                <a:latin typeface="arial" panose="020B0604020202020204" pitchFamily="34" charset="0"/>
              </a:rPr>
              <a:t>, </a:t>
            </a:r>
            <a:r>
              <a:rPr lang="en-US" b="0" i="1" dirty="0">
                <a:solidFill>
                  <a:srgbClr val="303030"/>
                </a:solidFill>
                <a:effectLst/>
                <a:latin typeface="arial" panose="020B0604020202020204" pitchFamily="34" charset="0"/>
              </a:rPr>
              <a:t>41</a:t>
            </a:r>
            <a:r>
              <a:rPr lang="en-US" b="0" i="0" dirty="0">
                <a:solidFill>
                  <a:srgbClr val="303030"/>
                </a:solidFill>
                <a:effectLst/>
                <a:latin typeface="arial" panose="020B0604020202020204" pitchFamily="34" charset="0"/>
              </a:rPr>
              <a:t>(11), 483–491. https://doi.org/10.1016/s1553-7250(15)41063-3</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891C21-6496-4975-87A0-C4550CFA7910}"/>
              </a:ext>
            </a:extLst>
          </p:cNvPr>
          <p:cNvSpPr>
            <a:spLocks noGrp="1"/>
          </p:cNvSpPr>
          <p:nvPr>
            <p:ph type="body" idx="1"/>
          </p:nvPr>
        </p:nvSpPr>
        <p:spPr/>
        <p:txBody>
          <a:bodyPr/>
          <a:lstStyle/>
          <a:p>
            <a:r>
              <a:rPr lang="en-US" dirty="0" err="1"/>
              <a:t>Mylotte</a:t>
            </a:r>
            <a:r>
              <a:rPr lang="en-US" dirty="0"/>
              <a:t>, J.M. (2020). What is the Role of Nursing Homes in the Surviving Sepsis Campaign? JAMDA 21: 41-45.</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42F4BE6-83EE-4EF2-91DD-CA94610ED1E6}"/>
              </a:ext>
            </a:extLst>
          </p:cNvPr>
          <p:cNvSpPr>
            <a:spLocks noGrp="1"/>
          </p:cNvSpPr>
          <p:nvPr>
            <p:ph type="body" idx="1"/>
          </p:nvPr>
        </p:nvSpPr>
        <p:spPr/>
        <p:txBody>
          <a:bodyPr/>
          <a:lstStyle/>
          <a:p>
            <a:r>
              <a:rPr lang="en-US" b="0" i="0" dirty="0">
                <a:solidFill>
                  <a:srgbClr val="303030"/>
                </a:solidFill>
                <a:effectLst/>
                <a:latin typeface="arial" panose="020B0604020202020204" pitchFamily="34" charset="0"/>
              </a:rPr>
              <a:t>Jones, S. L., Ashton, C. M., </a:t>
            </a:r>
            <a:r>
              <a:rPr lang="en-US" b="0" i="0" dirty="0" err="1">
                <a:solidFill>
                  <a:srgbClr val="303030"/>
                </a:solidFill>
                <a:effectLst/>
                <a:latin typeface="arial" panose="020B0604020202020204" pitchFamily="34" charset="0"/>
              </a:rPr>
              <a:t>Kiehne</a:t>
            </a:r>
            <a:r>
              <a:rPr lang="en-US" b="0" i="0" dirty="0">
                <a:solidFill>
                  <a:srgbClr val="303030"/>
                </a:solidFill>
                <a:effectLst/>
                <a:latin typeface="arial" panose="020B0604020202020204" pitchFamily="34" charset="0"/>
              </a:rPr>
              <a:t>, L., Gigliotti, E., Bell-Gordon, C., </a:t>
            </a:r>
            <a:r>
              <a:rPr lang="en-US" b="0" i="0" dirty="0" err="1">
                <a:solidFill>
                  <a:srgbClr val="303030"/>
                </a:solidFill>
                <a:effectLst/>
                <a:latin typeface="arial" panose="020B0604020202020204" pitchFamily="34" charset="0"/>
              </a:rPr>
              <a:t>Disbot</a:t>
            </a:r>
            <a:r>
              <a:rPr lang="en-US" b="0" i="0" dirty="0">
                <a:solidFill>
                  <a:srgbClr val="303030"/>
                </a:solidFill>
                <a:effectLst/>
                <a:latin typeface="arial" panose="020B0604020202020204" pitchFamily="34" charset="0"/>
              </a:rPr>
              <a:t>, M., </a:t>
            </a:r>
            <a:r>
              <a:rPr lang="en-US" b="0" i="0" dirty="0" err="1">
                <a:solidFill>
                  <a:srgbClr val="303030"/>
                </a:solidFill>
                <a:effectLst/>
                <a:latin typeface="arial" panose="020B0604020202020204" pitchFamily="34" charset="0"/>
              </a:rPr>
              <a:t>Masud</a:t>
            </a:r>
            <a:r>
              <a:rPr lang="en-US" b="0" i="0" dirty="0">
                <a:solidFill>
                  <a:srgbClr val="303030"/>
                </a:solidFill>
                <a:effectLst/>
                <a:latin typeface="arial" panose="020B0604020202020204" pitchFamily="34" charset="0"/>
              </a:rPr>
              <a:t>, F., </a:t>
            </a:r>
            <a:r>
              <a:rPr lang="en-US" b="0" i="0" dirty="0" err="1">
                <a:solidFill>
                  <a:srgbClr val="303030"/>
                </a:solidFill>
                <a:effectLst/>
                <a:latin typeface="arial" panose="020B0604020202020204" pitchFamily="34" charset="0"/>
              </a:rPr>
              <a:t>Shirkey</a:t>
            </a:r>
            <a:r>
              <a:rPr lang="en-US" b="0" i="0" dirty="0">
                <a:solidFill>
                  <a:srgbClr val="303030"/>
                </a:solidFill>
                <a:effectLst/>
                <a:latin typeface="arial" panose="020B0604020202020204" pitchFamily="34" charset="0"/>
              </a:rPr>
              <a:t>, B. A., &amp; Wray, N. P. (2015). Reductions in Sepsis Mortality and Costs After Design and Implementation of a Nurse-Based Early Recognition and Response Program. </a:t>
            </a:r>
            <a:r>
              <a:rPr lang="en-US" b="0" i="1" dirty="0">
                <a:solidFill>
                  <a:srgbClr val="303030"/>
                </a:solidFill>
                <a:effectLst/>
                <a:latin typeface="arial" panose="020B0604020202020204" pitchFamily="34" charset="0"/>
              </a:rPr>
              <a:t>Joint Commission journal on quality and patient safety</a:t>
            </a:r>
            <a:r>
              <a:rPr lang="en-US" b="0" i="0" dirty="0">
                <a:solidFill>
                  <a:srgbClr val="303030"/>
                </a:solidFill>
                <a:effectLst/>
                <a:latin typeface="arial" panose="020B0604020202020204" pitchFamily="34" charset="0"/>
              </a:rPr>
              <a:t>, </a:t>
            </a:r>
            <a:r>
              <a:rPr lang="en-US" b="0" i="1" dirty="0">
                <a:solidFill>
                  <a:srgbClr val="303030"/>
                </a:solidFill>
                <a:effectLst/>
                <a:latin typeface="arial" panose="020B0604020202020204" pitchFamily="34" charset="0"/>
              </a:rPr>
              <a:t>41</a:t>
            </a:r>
            <a:r>
              <a:rPr lang="en-US" b="0" i="0" dirty="0">
                <a:solidFill>
                  <a:srgbClr val="303030"/>
                </a:solidFill>
                <a:effectLst/>
                <a:latin typeface="arial" panose="020B0604020202020204" pitchFamily="34" charset="0"/>
              </a:rPr>
              <a:t>(11), 483–491. https://doi.org/10.1016/s1553-7250(15)41063-3</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11C6072-778F-4AE1-9432-A9DAFD08E64D}"/>
              </a:ext>
            </a:extLst>
          </p:cNvPr>
          <p:cNvSpPr>
            <a:spLocks noGrp="1"/>
          </p:cNvSpPr>
          <p:nvPr>
            <p:ph type="body" idx="1"/>
          </p:nvPr>
        </p:nvSpPr>
        <p:spPr/>
        <p:txBody>
          <a:bodyPr/>
          <a:lstStyle/>
          <a:p>
            <a:r>
              <a:rPr lang="en-US" b="0" i="0" dirty="0">
                <a:solidFill>
                  <a:srgbClr val="303030"/>
                </a:solidFill>
                <a:effectLst/>
                <a:latin typeface="arial" panose="020B0604020202020204" pitchFamily="34" charset="0"/>
              </a:rPr>
              <a:t>Jones, S. L., Ashton, C. M., </a:t>
            </a:r>
            <a:r>
              <a:rPr lang="en-US" b="0" i="0" dirty="0" err="1">
                <a:solidFill>
                  <a:srgbClr val="303030"/>
                </a:solidFill>
                <a:effectLst/>
                <a:latin typeface="arial" panose="020B0604020202020204" pitchFamily="34" charset="0"/>
              </a:rPr>
              <a:t>Kiehne</a:t>
            </a:r>
            <a:r>
              <a:rPr lang="en-US" b="0" i="0" dirty="0">
                <a:solidFill>
                  <a:srgbClr val="303030"/>
                </a:solidFill>
                <a:effectLst/>
                <a:latin typeface="arial" panose="020B0604020202020204" pitchFamily="34" charset="0"/>
              </a:rPr>
              <a:t>, L., Gigliotti, E., Bell-Gordon, C., </a:t>
            </a:r>
            <a:r>
              <a:rPr lang="en-US" b="0" i="0" dirty="0" err="1">
                <a:solidFill>
                  <a:srgbClr val="303030"/>
                </a:solidFill>
                <a:effectLst/>
                <a:latin typeface="arial" panose="020B0604020202020204" pitchFamily="34" charset="0"/>
              </a:rPr>
              <a:t>Disbot</a:t>
            </a:r>
            <a:r>
              <a:rPr lang="en-US" b="0" i="0" dirty="0">
                <a:solidFill>
                  <a:srgbClr val="303030"/>
                </a:solidFill>
                <a:effectLst/>
                <a:latin typeface="arial" panose="020B0604020202020204" pitchFamily="34" charset="0"/>
              </a:rPr>
              <a:t>, M., </a:t>
            </a:r>
            <a:r>
              <a:rPr lang="en-US" b="0" i="0" dirty="0" err="1">
                <a:solidFill>
                  <a:srgbClr val="303030"/>
                </a:solidFill>
                <a:effectLst/>
                <a:latin typeface="arial" panose="020B0604020202020204" pitchFamily="34" charset="0"/>
              </a:rPr>
              <a:t>Masud</a:t>
            </a:r>
            <a:r>
              <a:rPr lang="en-US" b="0" i="0" dirty="0">
                <a:solidFill>
                  <a:srgbClr val="303030"/>
                </a:solidFill>
                <a:effectLst/>
                <a:latin typeface="arial" panose="020B0604020202020204" pitchFamily="34" charset="0"/>
              </a:rPr>
              <a:t>, F., </a:t>
            </a:r>
            <a:r>
              <a:rPr lang="en-US" b="0" i="0" dirty="0" err="1">
                <a:solidFill>
                  <a:srgbClr val="303030"/>
                </a:solidFill>
                <a:effectLst/>
                <a:latin typeface="arial" panose="020B0604020202020204" pitchFamily="34" charset="0"/>
              </a:rPr>
              <a:t>Shirkey</a:t>
            </a:r>
            <a:r>
              <a:rPr lang="en-US" b="0" i="0" dirty="0">
                <a:solidFill>
                  <a:srgbClr val="303030"/>
                </a:solidFill>
                <a:effectLst/>
                <a:latin typeface="arial" panose="020B0604020202020204" pitchFamily="34" charset="0"/>
              </a:rPr>
              <a:t>, B. A., &amp; Wray, N. P. (2015). Reductions in Sepsis Mortality and Costs After Design and Implementation of a Nurse-Based Early Recognition and Response Program. </a:t>
            </a:r>
            <a:r>
              <a:rPr lang="en-US" b="0" i="1" dirty="0">
                <a:solidFill>
                  <a:srgbClr val="303030"/>
                </a:solidFill>
                <a:effectLst/>
                <a:latin typeface="arial" panose="020B0604020202020204" pitchFamily="34" charset="0"/>
              </a:rPr>
              <a:t>Joint Commission journal on quality and patient safety</a:t>
            </a:r>
            <a:r>
              <a:rPr lang="en-US" b="0" i="0" dirty="0">
                <a:solidFill>
                  <a:srgbClr val="303030"/>
                </a:solidFill>
                <a:effectLst/>
                <a:latin typeface="arial" panose="020B0604020202020204" pitchFamily="34" charset="0"/>
              </a:rPr>
              <a:t>, </a:t>
            </a:r>
            <a:r>
              <a:rPr lang="en-US" b="0" i="1" dirty="0">
                <a:solidFill>
                  <a:srgbClr val="303030"/>
                </a:solidFill>
                <a:effectLst/>
                <a:latin typeface="arial" panose="020B0604020202020204" pitchFamily="34" charset="0"/>
              </a:rPr>
              <a:t>41</a:t>
            </a:r>
            <a:r>
              <a:rPr lang="en-US" b="0" i="0" dirty="0">
                <a:solidFill>
                  <a:srgbClr val="303030"/>
                </a:solidFill>
                <a:effectLst/>
                <a:latin typeface="arial" panose="020B0604020202020204" pitchFamily="34" charset="0"/>
              </a:rPr>
              <a:t>(11), 483–491. https://doi.org/10.1016/s1553-7250(15)41063-3</a:t>
            </a:r>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5878F463-6626-42F9-A0A0-0A18E2325E5D}"/>
              </a:ext>
            </a:extLst>
          </p:cNvPr>
          <p:cNvSpPr>
            <a:spLocks noGrp="1"/>
          </p:cNvSpPr>
          <p:nvPr>
            <p:ph type="body" idx="1"/>
          </p:nvPr>
        </p:nvSpPr>
        <p:spPr/>
        <p:txBody>
          <a:bodyPr/>
          <a:lstStyle/>
          <a:p>
            <a:r>
              <a:rPr lang="en-US" b="0" i="0" dirty="0">
                <a:solidFill>
                  <a:srgbClr val="303030"/>
                </a:solidFill>
                <a:effectLst/>
                <a:latin typeface="arial" panose="020B0604020202020204" pitchFamily="34" charset="0"/>
              </a:rPr>
              <a:t>Jones, S. L., Ashton, C. M., </a:t>
            </a:r>
            <a:r>
              <a:rPr lang="en-US" b="0" i="0" dirty="0" err="1">
                <a:solidFill>
                  <a:srgbClr val="303030"/>
                </a:solidFill>
                <a:effectLst/>
                <a:latin typeface="arial" panose="020B0604020202020204" pitchFamily="34" charset="0"/>
              </a:rPr>
              <a:t>Kiehne</a:t>
            </a:r>
            <a:r>
              <a:rPr lang="en-US" b="0" i="0" dirty="0">
                <a:solidFill>
                  <a:srgbClr val="303030"/>
                </a:solidFill>
                <a:effectLst/>
                <a:latin typeface="arial" panose="020B0604020202020204" pitchFamily="34" charset="0"/>
              </a:rPr>
              <a:t>, L., Gigliotti, E., Bell-Gordon, C., </a:t>
            </a:r>
            <a:r>
              <a:rPr lang="en-US" b="0" i="0" dirty="0" err="1">
                <a:solidFill>
                  <a:srgbClr val="303030"/>
                </a:solidFill>
                <a:effectLst/>
                <a:latin typeface="arial" panose="020B0604020202020204" pitchFamily="34" charset="0"/>
              </a:rPr>
              <a:t>Disbot</a:t>
            </a:r>
            <a:r>
              <a:rPr lang="en-US" b="0" i="0" dirty="0">
                <a:solidFill>
                  <a:srgbClr val="303030"/>
                </a:solidFill>
                <a:effectLst/>
                <a:latin typeface="arial" panose="020B0604020202020204" pitchFamily="34" charset="0"/>
              </a:rPr>
              <a:t>, M., </a:t>
            </a:r>
            <a:r>
              <a:rPr lang="en-US" b="0" i="0" dirty="0" err="1">
                <a:solidFill>
                  <a:srgbClr val="303030"/>
                </a:solidFill>
                <a:effectLst/>
                <a:latin typeface="arial" panose="020B0604020202020204" pitchFamily="34" charset="0"/>
              </a:rPr>
              <a:t>Masud</a:t>
            </a:r>
            <a:r>
              <a:rPr lang="en-US" b="0" i="0" dirty="0">
                <a:solidFill>
                  <a:srgbClr val="303030"/>
                </a:solidFill>
                <a:effectLst/>
                <a:latin typeface="arial" panose="020B0604020202020204" pitchFamily="34" charset="0"/>
              </a:rPr>
              <a:t>, F., </a:t>
            </a:r>
            <a:r>
              <a:rPr lang="en-US" b="0" i="0" dirty="0" err="1">
                <a:solidFill>
                  <a:srgbClr val="303030"/>
                </a:solidFill>
                <a:effectLst/>
                <a:latin typeface="arial" panose="020B0604020202020204" pitchFamily="34" charset="0"/>
              </a:rPr>
              <a:t>Shirkey</a:t>
            </a:r>
            <a:r>
              <a:rPr lang="en-US" b="0" i="0" dirty="0">
                <a:solidFill>
                  <a:srgbClr val="303030"/>
                </a:solidFill>
                <a:effectLst/>
                <a:latin typeface="arial" panose="020B0604020202020204" pitchFamily="34" charset="0"/>
              </a:rPr>
              <a:t>, B. A., &amp; Wray, N. P. (2015). Reductions in Sepsis Mortality and Costs After Design and Implementation of a Nurse-Based Early Recognition and Response Program. </a:t>
            </a:r>
            <a:r>
              <a:rPr lang="en-US" b="0" i="1" dirty="0">
                <a:solidFill>
                  <a:srgbClr val="303030"/>
                </a:solidFill>
                <a:effectLst/>
                <a:latin typeface="arial" panose="020B0604020202020204" pitchFamily="34" charset="0"/>
              </a:rPr>
              <a:t>Joint Commission journal on quality and patient safety</a:t>
            </a:r>
            <a:r>
              <a:rPr lang="en-US" b="0" i="0" dirty="0">
                <a:solidFill>
                  <a:srgbClr val="303030"/>
                </a:solidFill>
                <a:effectLst/>
                <a:latin typeface="arial" panose="020B0604020202020204" pitchFamily="34" charset="0"/>
              </a:rPr>
              <a:t>, </a:t>
            </a:r>
            <a:r>
              <a:rPr lang="en-US" b="0" i="1" dirty="0">
                <a:solidFill>
                  <a:srgbClr val="303030"/>
                </a:solidFill>
                <a:effectLst/>
                <a:latin typeface="arial" panose="020B0604020202020204" pitchFamily="34" charset="0"/>
              </a:rPr>
              <a:t>41</a:t>
            </a:r>
            <a:r>
              <a:rPr lang="en-US" b="0" i="0" dirty="0">
                <a:solidFill>
                  <a:srgbClr val="303030"/>
                </a:solidFill>
                <a:effectLst/>
                <a:latin typeface="arial" panose="020B0604020202020204" pitchFamily="34" charset="0"/>
              </a:rPr>
              <a:t>(11), 483–491. https://doi.org/10.1016/s1553-7250(15)41063-3</a:t>
            </a:r>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D4F5A47-E905-4D87-9384-777AFF9D77BF}"/>
              </a:ext>
            </a:extLst>
          </p:cNvPr>
          <p:cNvSpPr>
            <a:spLocks noGrp="1"/>
          </p:cNvSpPr>
          <p:nvPr>
            <p:ph type="body" idx="1"/>
          </p:nvPr>
        </p:nvSpPr>
        <p:spPr/>
        <p:txBody>
          <a:bodyPr/>
          <a:lstStyle/>
          <a:p>
            <a:r>
              <a:rPr lang="en-US" b="0" i="0" dirty="0">
                <a:solidFill>
                  <a:srgbClr val="303030"/>
                </a:solidFill>
                <a:effectLst/>
                <a:latin typeface="arial" panose="020B0604020202020204" pitchFamily="34" charset="0"/>
              </a:rPr>
              <a:t>Jones, S. L., Ashton, C. M., </a:t>
            </a:r>
            <a:r>
              <a:rPr lang="en-US" b="0" i="0" dirty="0" err="1">
                <a:solidFill>
                  <a:srgbClr val="303030"/>
                </a:solidFill>
                <a:effectLst/>
                <a:latin typeface="arial" panose="020B0604020202020204" pitchFamily="34" charset="0"/>
              </a:rPr>
              <a:t>Kiehne</a:t>
            </a:r>
            <a:r>
              <a:rPr lang="en-US" b="0" i="0" dirty="0">
                <a:solidFill>
                  <a:srgbClr val="303030"/>
                </a:solidFill>
                <a:effectLst/>
                <a:latin typeface="arial" panose="020B0604020202020204" pitchFamily="34" charset="0"/>
              </a:rPr>
              <a:t>, L., Gigliotti, E., Bell-Gordon, C., </a:t>
            </a:r>
            <a:r>
              <a:rPr lang="en-US" b="0" i="0" dirty="0" err="1">
                <a:solidFill>
                  <a:srgbClr val="303030"/>
                </a:solidFill>
                <a:effectLst/>
                <a:latin typeface="arial" panose="020B0604020202020204" pitchFamily="34" charset="0"/>
              </a:rPr>
              <a:t>Disbot</a:t>
            </a:r>
            <a:r>
              <a:rPr lang="en-US" b="0" i="0" dirty="0">
                <a:solidFill>
                  <a:srgbClr val="303030"/>
                </a:solidFill>
                <a:effectLst/>
                <a:latin typeface="arial" panose="020B0604020202020204" pitchFamily="34" charset="0"/>
              </a:rPr>
              <a:t>, M., </a:t>
            </a:r>
            <a:r>
              <a:rPr lang="en-US" b="0" i="0" dirty="0" err="1">
                <a:solidFill>
                  <a:srgbClr val="303030"/>
                </a:solidFill>
                <a:effectLst/>
                <a:latin typeface="arial" panose="020B0604020202020204" pitchFamily="34" charset="0"/>
              </a:rPr>
              <a:t>Masud</a:t>
            </a:r>
            <a:r>
              <a:rPr lang="en-US" b="0" i="0" dirty="0">
                <a:solidFill>
                  <a:srgbClr val="303030"/>
                </a:solidFill>
                <a:effectLst/>
                <a:latin typeface="arial" panose="020B0604020202020204" pitchFamily="34" charset="0"/>
              </a:rPr>
              <a:t>, F., </a:t>
            </a:r>
            <a:r>
              <a:rPr lang="en-US" b="0" i="0" dirty="0" err="1">
                <a:solidFill>
                  <a:srgbClr val="303030"/>
                </a:solidFill>
                <a:effectLst/>
                <a:latin typeface="arial" panose="020B0604020202020204" pitchFamily="34" charset="0"/>
              </a:rPr>
              <a:t>Shirkey</a:t>
            </a:r>
            <a:r>
              <a:rPr lang="en-US" b="0" i="0" dirty="0">
                <a:solidFill>
                  <a:srgbClr val="303030"/>
                </a:solidFill>
                <a:effectLst/>
                <a:latin typeface="arial" panose="020B0604020202020204" pitchFamily="34" charset="0"/>
              </a:rPr>
              <a:t>, B. A., &amp; Wray, N. P. (2015). Reductions in Sepsis Mortality and Costs After Design and Implementation of a Nurse-Based Early Recognition and Response Program. </a:t>
            </a:r>
            <a:r>
              <a:rPr lang="en-US" b="0" i="1" dirty="0">
                <a:solidFill>
                  <a:srgbClr val="303030"/>
                </a:solidFill>
                <a:effectLst/>
                <a:latin typeface="arial" panose="020B0604020202020204" pitchFamily="34" charset="0"/>
              </a:rPr>
              <a:t>Joint Commission journal on quality and patient safety</a:t>
            </a:r>
            <a:r>
              <a:rPr lang="en-US" b="0" i="0" dirty="0">
                <a:solidFill>
                  <a:srgbClr val="303030"/>
                </a:solidFill>
                <a:effectLst/>
                <a:latin typeface="arial" panose="020B0604020202020204" pitchFamily="34" charset="0"/>
              </a:rPr>
              <a:t>, </a:t>
            </a:r>
            <a:r>
              <a:rPr lang="en-US" b="0" i="1" dirty="0">
                <a:solidFill>
                  <a:srgbClr val="303030"/>
                </a:solidFill>
                <a:effectLst/>
                <a:latin typeface="arial" panose="020B0604020202020204" pitchFamily="34" charset="0"/>
              </a:rPr>
              <a:t>41</a:t>
            </a:r>
            <a:r>
              <a:rPr lang="en-US" b="0" i="0" dirty="0">
                <a:solidFill>
                  <a:srgbClr val="303030"/>
                </a:solidFill>
                <a:effectLst/>
                <a:latin typeface="arial" panose="020B0604020202020204" pitchFamily="34" charset="0"/>
              </a:rPr>
              <a:t>(11), 483–491. https://doi.org/10.1016/s1553-7250(15)41063-3</a:t>
            </a: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B3E8083-0C67-4CCB-8C53-CCEC5BF769EA}"/>
              </a:ext>
            </a:extLst>
          </p:cNvPr>
          <p:cNvSpPr>
            <a:spLocks noGrp="1"/>
          </p:cNvSpPr>
          <p:nvPr>
            <p:ph type="body" idx="1"/>
          </p:nvPr>
        </p:nvSpPr>
        <p:spPr/>
        <p:txBody>
          <a:bodyPr/>
          <a:lstStyle/>
          <a:p>
            <a:r>
              <a:rPr lang="en-US" b="0" i="0" dirty="0">
                <a:solidFill>
                  <a:srgbClr val="303030"/>
                </a:solidFill>
                <a:effectLst/>
                <a:latin typeface="arial" panose="020B0604020202020204" pitchFamily="34" charset="0"/>
              </a:rPr>
              <a:t>Jones SL, Ashton CM, </a:t>
            </a:r>
            <a:r>
              <a:rPr lang="en-US" b="0" i="0" dirty="0" err="1">
                <a:solidFill>
                  <a:srgbClr val="303030"/>
                </a:solidFill>
                <a:effectLst/>
                <a:latin typeface="arial" panose="020B0604020202020204" pitchFamily="34" charset="0"/>
              </a:rPr>
              <a:t>Kiehne</a:t>
            </a:r>
            <a:r>
              <a:rPr lang="en-US" b="0" i="0" dirty="0">
                <a:solidFill>
                  <a:srgbClr val="303030"/>
                </a:solidFill>
                <a:effectLst/>
                <a:latin typeface="arial" panose="020B0604020202020204" pitchFamily="34" charset="0"/>
              </a:rPr>
              <a:t> L, et al. The Sepsis Early Recognition and Response Initiative (SERRI). </a:t>
            </a:r>
            <a:r>
              <a:rPr lang="en-US" b="0" i="1" dirty="0" err="1">
                <a:solidFill>
                  <a:srgbClr val="303030"/>
                </a:solidFill>
                <a:effectLst/>
                <a:latin typeface="arial" panose="020B0604020202020204" pitchFamily="34" charset="0"/>
              </a:rPr>
              <a:t>Jt</a:t>
            </a:r>
            <a:r>
              <a:rPr lang="en-US" b="0" i="1" dirty="0">
                <a:solidFill>
                  <a:srgbClr val="303030"/>
                </a:solidFill>
                <a:effectLst/>
                <a:latin typeface="arial" panose="020B0604020202020204" pitchFamily="34" charset="0"/>
              </a:rPr>
              <a:t> Comm J Qual Patient </a:t>
            </a:r>
            <a:r>
              <a:rPr lang="en-US" b="0" i="1" dirty="0" err="1">
                <a:solidFill>
                  <a:srgbClr val="303030"/>
                </a:solidFill>
                <a:effectLst/>
                <a:latin typeface="arial" panose="020B0604020202020204" pitchFamily="34" charset="0"/>
              </a:rPr>
              <a:t>Saf</a:t>
            </a:r>
            <a:r>
              <a:rPr lang="en-US" b="0" i="0" dirty="0">
                <a:solidFill>
                  <a:srgbClr val="303030"/>
                </a:solidFill>
                <a:effectLst/>
                <a:latin typeface="arial" panose="020B0604020202020204" pitchFamily="34" charset="0"/>
              </a:rPr>
              <a:t>. 2016;42(3):122-138. doi:10.1016/s1553-7250(16)42015-5</a:t>
            </a:r>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2C256C2-3113-4B2F-929E-AA2614F3ED1E}"/>
              </a:ext>
            </a:extLst>
          </p:cNvPr>
          <p:cNvSpPr>
            <a:spLocks noGrp="1"/>
          </p:cNvSpPr>
          <p:nvPr>
            <p:ph type="body" idx="1"/>
          </p:nvPr>
        </p:nvSpPr>
        <p:spPr/>
        <p:txBody>
          <a:bodyPr/>
          <a:lstStyle/>
          <a:p>
            <a:r>
              <a:rPr lang="en-US" b="0" i="0" dirty="0">
                <a:solidFill>
                  <a:srgbClr val="303030"/>
                </a:solidFill>
                <a:effectLst/>
                <a:latin typeface="arial" panose="020B0604020202020204" pitchFamily="34" charset="0"/>
              </a:rPr>
              <a:t>Jones, S. L., Ashton, C. M., </a:t>
            </a:r>
            <a:r>
              <a:rPr lang="en-US" b="0" i="0" dirty="0" err="1">
                <a:solidFill>
                  <a:srgbClr val="303030"/>
                </a:solidFill>
                <a:effectLst/>
                <a:latin typeface="arial" panose="020B0604020202020204" pitchFamily="34" charset="0"/>
              </a:rPr>
              <a:t>Kiehne</a:t>
            </a:r>
            <a:r>
              <a:rPr lang="en-US" b="0" i="0" dirty="0">
                <a:solidFill>
                  <a:srgbClr val="303030"/>
                </a:solidFill>
                <a:effectLst/>
                <a:latin typeface="arial" panose="020B0604020202020204" pitchFamily="34" charset="0"/>
              </a:rPr>
              <a:t>, L., Gigliotti, E., Bell-Gordon, C., </a:t>
            </a:r>
            <a:r>
              <a:rPr lang="en-US" b="0" i="0" dirty="0" err="1">
                <a:solidFill>
                  <a:srgbClr val="303030"/>
                </a:solidFill>
                <a:effectLst/>
                <a:latin typeface="arial" panose="020B0604020202020204" pitchFamily="34" charset="0"/>
              </a:rPr>
              <a:t>Disbot</a:t>
            </a:r>
            <a:r>
              <a:rPr lang="en-US" b="0" i="0" dirty="0">
                <a:solidFill>
                  <a:srgbClr val="303030"/>
                </a:solidFill>
                <a:effectLst/>
                <a:latin typeface="arial" panose="020B0604020202020204" pitchFamily="34" charset="0"/>
              </a:rPr>
              <a:t>, M., </a:t>
            </a:r>
            <a:r>
              <a:rPr lang="en-US" b="0" i="0" dirty="0" err="1">
                <a:solidFill>
                  <a:srgbClr val="303030"/>
                </a:solidFill>
                <a:effectLst/>
                <a:latin typeface="arial" panose="020B0604020202020204" pitchFamily="34" charset="0"/>
              </a:rPr>
              <a:t>Masud</a:t>
            </a:r>
            <a:r>
              <a:rPr lang="en-US" b="0" i="0" dirty="0">
                <a:solidFill>
                  <a:srgbClr val="303030"/>
                </a:solidFill>
                <a:effectLst/>
                <a:latin typeface="arial" panose="020B0604020202020204" pitchFamily="34" charset="0"/>
              </a:rPr>
              <a:t>, F., </a:t>
            </a:r>
            <a:r>
              <a:rPr lang="en-US" b="0" i="0" dirty="0" err="1">
                <a:solidFill>
                  <a:srgbClr val="303030"/>
                </a:solidFill>
                <a:effectLst/>
                <a:latin typeface="arial" panose="020B0604020202020204" pitchFamily="34" charset="0"/>
              </a:rPr>
              <a:t>Shirkey</a:t>
            </a:r>
            <a:r>
              <a:rPr lang="en-US" b="0" i="0" dirty="0">
                <a:solidFill>
                  <a:srgbClr val="303030"/>
                </a:solidFill>
                <a:effectLst/>
                <a:latin typeface="arial" panose="020B0604020202020204" pitchFamily="34" charset="0"/>
              </a:rPr>
              <a:t>, B. A., &amp; Wray, N. P. (2015). Reductions in Sepsis Mortality and Costs After Design and Implementation of a Nurse-Based Early Recognition and Response Program. </a:t>
            </a:r>
            <a:r>
              <a:rPr lang="en-US" b="0" i="1" dirty="0">
                <a:solidFill>
                  <a:srgbClr val="303030"/>
                </a:solidFill>
                <a:effectLst/>
                <a:latin typeface="arial" panose="020B0604020202020204" pitchFamily="34" charset="0"/>
              </a:rPr>
              <a:t>Joint Commission journal on quality and patient safety</a:t>
            </a:r>
            <a:r>
              <a:rPr lang="en-US" b="0" i="0" dirty="0">
                <a:solidFill>
                  <a:srgbClr val="303030"/>
                </a:solidFill>
                <a:effectLst/>
                <a:latin typeface="arial" panose="020B0604020202020204" pitchFamily="34" charset="0"/>
              </a:rPr>
              <a:t>, </a:t>
            </a:r>
            <a:r>
              <a:rPr lang="en-US" b="0" i="1" dirty="0">
                <a:solidFill>
                  <a:srgbClr val="303030"/>
                </a:solidFill>
                <a:effectLst/>
                <a:latin typeface="arial" panose="020B0604020202020204" pitchFamily="34" charset="0"/>
              </a:rPr>
              <a:t>41</a:t>
            </a:r>
            <a:r>
              <a:rPr lang="en-US" b="0" i="0" dirty="0">
                <a:solidFill>
                  <a:srgbClr val="303030"/>
                </a:solidFill>
                <a:effectLst/>
                <a:latin typeface="arial" panose="020B0604020202020204" pitchFamily="34" charset="0"/>
              </a:rPr>
              <a:t>(11), 483–491. https://doi.org/10.1016/s1553-7250(15)41063-3</a:t>
            </a:r>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C682816-2E67-4E1F-915D-0F8EB2660AD7}"/>
              </a:ext>
            </a:extLst>
          </p:cNvPr>
          <p:cNvSpPr>
            <a:spLocks noGrp="1"/>
          </p:cNvSpPr>
          <p:nvPr>
            <p:ph type="body" idx="1"/>
          </p:nvPr>
        </p:nvSpPr>
        <p:spPr/>
        <p:txBody>
          <a:bodyPr/>
          <a:lstStyle/>
          <a:p>
            <a:r>
              <a:rPr lang="en-US" b="0" i="0" dirty="0">
                <a:solidFill>
                  <a:srgbClr val="303030"/>
                </a:solidFill>
                <a:effectLst/>
                <a:latin typeface="arial" panose="020B0604020202020204" pitchFamily="34" charset="0"/>
              </a:rPr>
              <a:t>Jones, S. L., Ashton, C. M., </a:t>
            </a:r>
            <a:r>
              <a:rPr lang="en-US" b="0" i="0" dirty="0" err="1">
                <a:solidFill>
                  <a:srgbClr val="303030"/>
                </a:solidFill>
                <a:effectLst/>
                <a:latin typeface="arial" panose="020B0604020202020204" pitchFamily="34" charset="0"/>
              </a:rPr>
              <a:t>Kiehne</a:t>
            </a:r>
            <a:r>
              <a:rPr lang="en-US" b="0" i="0" dirty="0">
                <a:solidFill>
                  <a:srgbClr val="303030"/>
                </a:solidFill>
                <a:effectLst/>
                <a:latin typeface="arial" panose="020B0604020202020204" pitchFamily="34" charset="0"/>
              </a:rPr>
              <a:t>, L., Gigliotti, E., Bell-Gordon, C., </a:t>
            </a:r>
            <a:r>
              <a:rPr lang="en-US" b="0" i="0" dirty="0" err="1">
                <a:solidFill>
                  <a:srgbClr val="303030"/>
                </a:solidFill>
                <a:effectLst/>
                <a:latin typeface="arial" panose="020B0604020202020204" pitchFamily="34" charset="0"/>
              </a:rPr>
              <a:t>Disbot</a:t>
            </a:r>
            <a:r>
              <a:rPr lang="en-US" b="0" i="0" dirty="0">
                <a:solidFill>
                  <a:srgbClr val="303030"/>
                </a:solidFill>
                <a:effectLst/>
                <a:latin typeface="arial" panose="020B0604020202020204" pitchFamily="34" charset="0"/>
              </a:rPr>
              <a:t>, M., </a:t>
            </a:r>
            <a:r>
              <a:rPr lang="en-US" b="0" i="0" dirty="0" err="1">
                <a:solidFill>
                  <a:srgbClr val="303030"/>
                </a:solidFill>
                <a:effectLst/>
                <a:latin typeface="arial" panose="020B0604020202020204" pitchFamily="34" charset="0"/>
              </a:rPr>
              <a:t>Masud</a:t>
            </a:r>
            <a:r>
              <a:rPr lang="en-US" b="0" i="0" dirty="0">
                <a:solidFill>
                  <a:srgbClr val="303030"/>
                </a:solidFill>
                <a:effectLst/>
                <a:latin typeface="arial" panose="020B0604020202020204" pitchFamily="34" charset="0"/>
              </a:rPr>
              <a:t>, F., </a:t>
            </a:r>
            <a:r>
              <a:rPr lang="en-US" b="0" i="0" dirty="0" err="1">
                <a:solidFill>
                  <a:srgbClr val="303030"/>
                </a:solidFill>
                <a:effectLst/>
                <a:latin typeface="arial" panose="020B0604020202020204" pitchFamily="34" charset="0"/>
              </a:rPr>
              <a:t>Shirkey</a:t>
            </a:r>
            <a:r>
              <a:rPr lang="en-US" b="0" i="0" dirty="0">
                <a:solidFill>
                  <a:srgbClr val="303030"/>
                </a:solidFill>
                <a:effectLst/>
                <a:latin typeface="arial" panose="020B0604020202020204" pitchFamily="34" charset="0"/>
              </a:rPr>
              <a:t>, B. A., &amp; Wray, N. P. (2015). Reductions in Sepsis Mortality and Costs After Design and Implementation of a Nurse-Based Early Recognition and Response Program. </a:t>
            </a:r>
            <a:r>
              <a:rPr lang="en-US" b="0" i="1" dirty="0">
                <a:solidFill>
                  <a:srgbClr val="303030"/>
                </a:solidFill>
                <a:effectLst/>
                <a:latin typeface="arial" panose="020B0604020202020204" pitchFamily="34" charset="0"/>
              </a:rPr>
              <a:t>Joint Commission journal on quality and patient safety</a:t>
            </a:r>
            <a:r>
              <a:rPr lang="en-US" b="0" i="0" dirty="0">
                <a:solidFill>
                  <a:srgbClr val="303030"/>
                </a:solidFill>
                <a:effectLst/>
                <a:latin typeface="arial" panose="020B0604020202020204" pitchFamily="34" charset="0"/>
              </a:rPr>
              <a:t>, </a:t>
            </a:r>
            <a:r>
              <a:rPr lang="en-US" b="0" i="1" dirty="0">
                <a:solidFill>
                  <a:srgbClr val="303030"/>
                </a:solidFill>
                <a:effectLst/>
                <a:latin typeface="arial" panose="020B0604020202020204" pitchFamily="34" charset="0"/>
              </a:rPr>
              <a:t>41</a:t>
            </a:r>
            <a:r>
              <a:rPr lang="en-US" b="0" i="0" dirty="0">
                <a:solidFill>
                  <a:srgbClr val="303030"/>
                </a:solidFill>
                <a:effectLst/>
                <a:latin typeface="arial" panose="020B0604020202020204" pitchFamily="34" charset="0"/>
              </a:rPr>
              <a:t>(11), 483–491. https://doi.org/10.1016/s1553-7250(15)41063-3</a:t>
            </a:r>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Centers for Disease Control and Prevention. Nursing Home Infection Preventionist Training Course. https://www.cdc.gov/longtermcare/training.html.</a:t>
            </a:r>
          </a:p>
          <a:p>
            <a:endParaRPr lang="en-US" dirty="0"/>
          </a:p>
        </p:txBody>
      </p:sp>
      <p:sp>
        <p:nvSpPr>
          <p:cNvPr id="4" name="Slide Number Placeholder 3"/>
          <p:cNvSpPr>
            <a:spLocks noGrp="1"/>
          </p:cNvSpPr>
          <p:nvPr>
            <p:ph type="sldNum" sz="quarter" idx="5"/>
          </p:nvPr>
        </p:nvSpPr>
        <p:spPr/>
        <p:txBody>
          <a:bodyPr/>
          <a:lstStyle/>
          <a:p>
            <a:fld id="{B87D31BF-C887-4015-9E77-8ED058825CBD}" type="slidenum">
              <a:rPr lang="en-US" smtClean="0"/>
              <a:t>77</a:t>
            </a:fld>
            <a:endParaRPr lang="en-US"/>
          </a:p>
        </p:txBody>
      </p:sp>
    </p:spTree>
    <p:extLst>
      <p:ext uri="{BB962C8B-B14F-4D97-AF65-F5344CB8AC3E}">
        <p14:creationId xmlns:p14="http://schemas.microsoft.com/office/powerpoint/2010/main" val="16435244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415BFF-2772-479C-9AD4-2BC03E7CD8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pitchFamily="34" charset="0"/>
                <a:cs typeface="Arial" pitchFamily="34" charset="0"/>
              </a:rPr>
              <a:t>AHRQ </a:t>
            </a:r>
            <a:r>
              <a:rPr lang="en-US" sz="1200" b="0" dirty="0">
                <a:solidFill>
                  <a:schemeClr val="bg1"/>
                </a:solidFill>
                <a:latin typeface="Arial" panose="020B0604020202020204" pitchFamily="34" charset="0"/>
                <a:cs typeface="Arial" panose="020B0604020202020204" pitchFamily="34" charset="0"/>
              </a:rPr>
              <a:t>Nursing Home Antimicrobial Stewardship Guide Toolkit 3. Minimum Criteria for Common Infections Toolkit. Retrieved from https://www.ahrq.gov/nhguide/index.html </a:t>
            </a:r>
          </a:p>
          <a:p>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Kumar et. Al. (2006). Duration of Hypotension before initiation of effective antimicrobial therapy. Crit Care Med. 34 (6): 1589-1596.</a:t>
            </a:r>
          </a:p>
        </p:txBody>
      </p:sp>
      <p:sp>
        <p:nvSpPr>
          <p:cNvPr id="4" name="Slide Number Placeholder 3"/>
          <p:cNvSpPr>
            <a:spLocks noGrp="1"/>
          </p:cNvSpPr>
          <p:nvPr>
            <p:ph type="sldNum" sz="quarter" idx="5"/>
          </p:nvPr>
        </p:nvSpPr>
        <p:spPr/>
        <p:txBody>
          <a:bodyPr/>
          <a:lstStyle/>
          <a:p>
            <a:fld id="{B87D31BF-C887-4015-9E77-8ED058825CBD}" type="slidenum">
              <a:rPr lang="en-US" smtClean="0"/>
              <a:t>79</a:t>
            </a:fld>
            <a:endParaRPr lang="en-US"/>
          </a:p>
        </p:txBody>
      </p:sp>
    </p:spTree>
    <p:extLst>
      <p:ext uri="{BB962C8B-B14F-4D97-AF65-F5344CB8AC3E}">
        <p14:creationId xmlns:p14="http://schemas.microsoft.com/office/powerpoint/2010/main" val="2572924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8E2F06F-C43D-421C-9F0D-91E2EE68D0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Sloane, P.D., Ward, K., &amp; Weber, D.J., (2018) Can Sepsis Be Detected in the Nursing Home Prior to the Need for Hospital Transfer? </a:t>
            </a:r>
            <a:r>
              <a:rPr lang="en-US" i="1" dirty="0"/>
              <a:t>JAMDA, 19, 492-496. </a:t>
            </a:r>
            <a:r>
              <a:rPr lang="en-US" b="0" i="0" u="none" strike="noStrike" dirty="0">
                <a:effectLst/>
                <a:latin typeface="Helvetica" panose="020B0604020202020204" pitchFamily="34" charset="0"/>
                <a:hlinkClick r:id="rId3"/>
              </a:rPr>
              <a:t>https://doi.org/10.1016/j.jamda.2018.02.001</a:t>
            </a:r>
            <a:r>
              <a:rPr lang="en-US" b="0" i="0" u="none" strike="noStrike" dirty="0">
                <a:effectLst/>
                <a:latin typeface="Helvetica" panose="020B0604020202020204" pitchFamily="34" charset="0"/>
              </a:rPr>
              <a:t> </a:t>
            </a:r>
            <a:endParaRPr lang="en-US" i="1" dirty="0"/>
          </a:p>
          <a:p>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 (2017) INTERACT Guidance on Identification and Management of Infections. Retrieved from https://pathway-interact.com/wp-content/uploads/2017/11/INTERACT-guidance-on-infections-updated-November-7-2017.pdf</a:t>
            </a:r>
          </a:p>
        </p:txBody>
      </p:sp>
      <p:sp>
        <p:nvSpPr>
          <p:cNvPr id="4" name="Slide Number Placeholder 3"/>
          <p:cNvSpPr>
            <a:spLocks noGrp="1"/>
          </p:cNvSpPr>
          <p:nvPr>
            <p:ph type="sldNum" sz="quarter" idx="5"/>
          </p:nvPr>
        </p:nvSpPr>
        <p:spPr/>
        <p:txBody>
          <a:bodyPr/>
          <a:lstStyle/>
          <a:p>
            <a:fld id="{06663CE9-7965-4EB5-9D7C-8E5043BA0E05}" type="slidenum">
              <a:rPr lang="en-US" smtClean="0"/>
              <a:t>81</a:t>
            </a:fld>
            <a:endParaRPr lang="en-US"/>
          </a:p>
        </p:txBody>
      </p:sp>
    </p:spTree>
    <p:extLst>
      <p:ext uri="{BB962C8B-B14F-4D97-AF65-F5344CB8AC3E}">
        <p14:creationId xmlns:p14="http://schemas.microsoft.com/office/powerpoint/2010/main" val="29863225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INTERACT. (2017) INTERACT Guidance on Identification and Management of Infections. Retrieved from https://pathway-interact.com/wp-content/uploads/2017/11/INTERACT-guidance-on-infections-updated-November-7-2017.pdf</a:t>
            </a:r>
          </a:p>
        </p:txBody>
      </p:sp>
      <p:sp>
        <p:nvSpPr>
          <p:cNvPr id="4" name="Slide Number Placeholder 3"/>
          <p:cNvSpPr>
            <a:spLocks noGrp="1"/>
          </p:cNvSpPr>
          <p:nvPr>
            <p:ph type="sldNum" sz="quarter" idx="5"/>
          </p:nvPr>
        </p:nvSpPr>
        <p:spPr/>
        <p:txBody>
          <a:bodyPr/>
          <a:lstStyle/>
          <a:p>
            <a:fld id="{06663CE9-7965-4EB5-9D7C-8E5043BA0E05}" type="slidenum">
              <a:rPr lang="en-US" smtClean="0"/>
              <a:t>82</a:t>
            </a:fld>
            <a:endParaRPr lang="en-US"/>
          </a:p>
        </p:txBody>
      </p:sp>
    </p:spTree>
    <p:extLst>
      <p:ext uri="{BB962C8B-B14F-4D97-AF65-F5344CB8AC3E}">
        <p14:creationId xmlns:p14="http://schemas.microsoft.com/office/powerpoint/2010/main" val="24211380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 (2017) INTERACT Guidance on Identification and Management of Infections. Retrieved from https://pathway-interact.com/wp-content/uploads/2017/11/INTERACT-guidance-on-infections-updated-November-7-2017.pdf</a:t>
            </a:r>
          </a:p>
        </p:txBody>
      </p:sp>
      <p:sp>
        <p:nvSpPr>
          <p:cNvPr id="4" name="Slide Number Placeholder 3"/>
          <p:cNvSpPr>
            <a:spLocks noGrp="1"/>
          </p:cNvSpPr>
          <p:nvPr>
            <p:ph type="sldNum" sz="quarter" idx="5"/>
          </p:nvPr>
        </p:nvSpPr>
        <p:spPr/>
        <p:txBody>
          <a:bodyPr/>
          <a:lstStyle/>
          <a:p>
            <a:fld id="{06663CE9-7965-4EB5-9D7C-8E5043BA0E05}" type="slidenum">
              <a:rPr lang="en-US" smtClean="0"/>
              <a:t>83</a:t>
            </a:fld>
            <a:endParaRPr lang="en-US"/>
          </a:p>
        </p:txBody>
      </p:sp>
    </p:spTree>
    <p:extLst>
      <p:ext uri="{BB962C8B-B14F-4D97-AF65-F5344CB8AC3E}">
        <p14:creationId xmlns:p14="http://schemas.microsoft.com/office/powerpoint/2010/main" val="2506457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 (2017) INTERACT Guidance on Identification and Management of Infections. Retrieved from https://pathway-interact.com/wp-content/uploads/2017/11/INTERACT-guidance-on-infections-updated-November-7-2017.pdf</a:t>
            </a:r>
          </a:p>
        </p:txBody>
      </p:sp>
      <p:sp>
        <p:nvSpPr>
          <p:cNvPr id="4" name="Slide Number Placeholder 3"/>
          <p:cNvSpPr>
            <a:spLocks noGrp="1"/>
          </p:cNvSpPr>
          <p:nvPr>
            <p:ph type="sldNum" sz="quarter" idx="5"/>
          </p:nvPr>
        </p:nvSpPr>
        <p:spPr/>
        <p:txBody>
          <a:bodyPr/>
          <a:lstStyle/>
          <a:p>
            <a:fld id="{06663CE9-7965-4EB5-9D7C-8E5043BA0E05}" type="slidenum">
              <a:rPr lang="en-US" smtClean="0"/>
              <a:t>84</a:t>
            </a:fld>
            <a:endParaRPr lang="en-US"/>
          </a:p>
        </p:txBody>
      </p:sp>
    </p:spTree>
    <p:extLst>
      <p:ext uri="{BB962C8B-B14F-4D97-AF65-F5344CB8AC3E}">
        <p14:creationId xmlns:p14="http://schemas.microsoft.com/office/powerpoint/2010/main" val="17039779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 (2017) INTERACT Guidance on Identification and Management of Infections. Retrieved from https://pathway-interact.com/wp-content/uploads/2017/11/INTERACT-guidance-on-infections-updated-November-7-2017.pdf</a:t>
            </a:r>
          </a:p>
        </p:txBody>
      </p:sp>
      <p:sp>
        <p:nvSpPr>
          <p:cNvPr id="4" name="Slide Number Placeholder 3"/>
          <p:cNvSpPr>
            <a:spLocks noGrp="1"/>
          </p:cNvSpPr>
          <p:nvPr>
            <p:ph type="sldNum" sz="quarter" idx="5"/>
          </p:nvPr>
        </p:nvSpPr>
        <p:spPr/>
        <p:txBody>
          <a:bodyPr/>
          <a:lstStyle/>
          <a:p>
            <a:fld id="{06663CE9-7965-4EB5-9D7C-8E5043BA0E05}" type="slidenum">
              <a:rPr lang="en-US" smtClean="0"/>
              <a:t>85</a:t>
            </a:fld>
            <a:endParaRPr lang="en-US"/>
          </a:p>
        </p:txBody>
      </p:sp>
    </p:spTree>
    <p:extLst>
      <p:ext uri="{BB962C8B-B14F-4D97-AF65-F5344CB8AC3E}">
        <p14:creationId xmlns:p14="http://schemas.microsoft.com/office/powerpoint/2010/main" val="8211599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 (2017) INTERACT Guidance on Identification and Management of Infections. Retrieved from  https://pathway-interact.com/wp-content/uploads/2017/11/INTERACT-guidance-on-infections-updated-November-7-2017.pdf</a:t>
            </a:r>
          </a:p>
        </p:txBody>
      </p:sp>
      <p:sp>
        <p:nvSpPr>
          <p:cNvPr id="4" name="Slide Number Placeholder 3"/>
          <p:cNvSpPr>
            <a:spLocks noGrp="1"/>
          </p:cNvSpPr>
          <p:nvPr>
            <p:ph type="sldNum" sz="quarter" idx="5"/>
          </p:nvPr>
        </p:nvSpPr>
        <p:spPr/>
        <p:txBody>
          <a:bodyPr/>
          <a:lstStyle/>
          <a:p>
            <a:fld id="{06663CE9-7965-4EB5-9D7C-8E5043BA0E05}" type="slidenum">
              <a:rPr lang="en-US" smtClean="0"/>
              <a:t>86</a:t>
            </a:fld>
            <a:endParaRPr lang="en-US"/>
          </a:p>
        </p:txBody>
      </p:sp>
    </p:spTree>
    <p:extLst>
      <p:ext uri="{BB962C8B-B14F-4D97-AF65-F5344CB8AC3E}">
        <p14:creationId xmlns:p14="http://schemas.microsoft.com/office/powerpoint/2010/main" val="127177058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342D1AB-A6CA-4B42-8C60-99515BAA008E}"/>
              </a:ext>
            </a:extLst>
          </p:cNvPr>
          <p:cNvSpPr>
            <a:spLocks noGrp="1"/>
          </p:cNvSpPr>
          <p:nvPr>
            <p:ph type="body" idx="1"/>
          </p:nvPr>
        </p:nvSpPr>
        <p:spPr/>
        <p:txBody>
          <a:bodyPr/>
          <a:lstStyle/>
          <a:p>
            <a:r>
              <a:rPr lang="en-US" dirty="0"/>
              <a:t>INTERACT. (2017). INTERACT Guidance on Identification and Management of Infections. Retrieved from https://pathway-interact.com/wp-content/uploads/2017/11/INTERACT-guidance-on-infections-updated-November-7-2017.pdf</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6C40F3C-325C-41A2-B4CD-F914F3F215C8}"/>
              </a:ext>
            </a:extLst>
          </p:cNvPr>
          <p:cNvSpPr>
            <a:spLocks noGrp="1"/>
          </p:cNvSpPr>
          <p:nvPr>
            <p:ph type="body" idx="1"/>
          </p:nvPr>
        </p:nvSpPr>
        <p:spPr/>
        <p:txBody>
          <a:bodyPr/>
          <a:lstStyle/>
          <a:p>
            <a:r>
              <a:rPr lang="en-US" dirty="0"/>
              <a:t>INTERACT. (2017). INTERACT Guidance on Identification and Management of Infections. Retrieved from https://pathway-interact.com/wp-content/uploads/2017/11/INTERACT-guidance-on-infections-updated-November-7-2017.pdf</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9311405-B88A-4713-8B70-33EDF0C88FE3}"/>
              </a:ext>
            </a:extLst>
          </p:cNvPr>
          <p:cNvSpPr>
            <a:spLocks noGrp="1"/>
          </p:cNvSpPr>
          <p:nvPr>
            <p:ph type="body" idx="1"/>
          </p:nvPr>
        </p:nvSpPr>
        <p:spPr/>
        <p:txBody>
          <a:bodyPr/>
          <a:lstStyle/>
          <a:p>
            <a:r>
              <a:rPr lang="en-US" dirty="0"/>
              <a:t>Patient Safety Movement. (2016). Actionable Patient Safety Solution (APSS) #9A: EARLY DETECTION &amp; TREATMENT OF SEPSIS FOR HIGH-INCOME COUNTRIES. Retrieved from https://patientsafetymovement.org/wp-content/uploads/2016/02/APSS-9A_-Early-Detection-Treatment-of-Sepsis.pdf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656DB34-AA44-48D5-958D-0125393B84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Sloane, P.D., Ward, K., &amp; Weber, D.J., (2018) Can Sepsis Be Detected in the Nursing Home Prior to the Need for Hospital Transfer? </a:t>
            </a:r>
            <a:r>
              <a:rPr lang="en-US" i="1" dirty="0"/>
              <a:t>JAMDA, 19, 492-496. </a:t>
            </a:r>
            <a:r>
              <a:rPr lang="en-US" b="0" i="0" u="none" strike="noStrike" dirty="0">
                <a:effectLst/>
                <a:latin typeface="Helvetica" panose="020B0604020202020204" pitchFamily="34" charset="0"/>
                <a:hlinkClick r:id="rId3"/>
              </a:rPr>
              <a:t>https://doi.org/10.1016/j.jamda.2018.02.001</a:t>
            </a:r>
            <a:r>
              <a:rPr lang="en-US" b="0" i="0" u="none" strike="noStrike" dirty="0">
                <a:effectLst/>
                <a:latin typeface="Helvetica" panose="020B0604020202020204" pitchFamily="34" charset="0"/>
              </a:rPr>
              <a:t> </a:t>
            </a:r>
            <a:endParaRPr lang="en-US" i="1" dirty="0"/>
          </a:p>
          <a:p>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E512315-B848-43D7-AF8E-802CB2D08B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Patient Safety Movement. (2016). Actionable Patient Safety Solution (APSS) #9A: EARLY DETECTION &amp; TREATMENT OF SEPSIS FOR HIGH-INCOME COUNTRIES. Retrieved from https://patientsafetymovement.org/wp-content/uploads/2016/02/APSS-9A_-Early-Detection-Treatment-of-Sepsis.pdf </a:t>
            </a:r>
          </a:p>
          <a:p>
            <a:endParaRPr lang="en-US" dirty="0"/>
          </a:p>
        </p:txBody>
      </p:sp>
    </p:spTree>
    <p:extLst>
      <p:ext uri="{BB962C8B-B14F-4D97-AF65-F5344CB8AC3E}">
        <p14:creationId xmlns:p14="http://schemas.microsoft.com/office/powerpoint/2010/main" val="25519439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45B2C30-2BB5-4F32-B4F3-5D6EF2D18E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Patient Safety Movement. (2016). Actionable Patient Safety Solution (APSS) #9A: EARLY DETECTION &amp; TREATMENT OF SEPSIS FOR HIGH-INCOME COUNTRIES. Retrieved from https://patientsafetymovement.org/wp-content/uploads/2016/02/APSS-9A_-Early-Detection-Treatment-of-Sepsis.pdf </a:t>
            </a:r>
          </a:p>
          <a:p>
            <a:endParaRPr lang="en-US" dirty="0"/>
          </a:p>
        </p:txBody>
      </p:sp>
    </p:spTree>
    <p:extLst>
      <p:ext uri="{BB962C8B-B14F-4D97-AF65-F5344CB8AC3E}">
        <p14:creationId xmlns:p14="http://schemas.microsoft.com/office/powerpoint/2010/main" val="11797386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BFC5BCE-06D8-40F4-9ADC-51EC55543D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Patient Safety Movement. (2016). Actionable Patient Safety Solution (APSS) #9A: EARLY DETECTION &amp; TREATMENT OF SEPSIS FOR HIGH-INCOME COUNTRIES. Retrieved from https://patientsafetymovement.org/wp-content/uploads/2016/02/APSS-9A_-Early-Detection-Treatment-of-Sepsis.pdf </a:t>
            </a:r>
          </a:p>
          <a:p>
            <a:endParaRPr lang="en-US" dirty="0"/>
          </a:p>
        </p:txBody>
      </p:sp>
    </p:spTree>
    <p:extLst>
      <p:ext uri="{BB962C8B-B14F-4D97-AF65-F5344CB8AC3E}">
        <p14:creationId xmlns:p14="http://schemas.microsoft.com/office/powerpoint/2010/main" val="23247286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4E82495-96FE-4D9F-9F3A-D9FC8FC028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Patient Safety Movement. (2016). Actionable Patient Safety Solution (APSS) #9A: EARLY DETECTION &amp; TREATMENT OF SEPSIS FOR HIGH-INCOME COUNTRIES. Retrieved from https://patientsafetymovement.org/wp-content/uploads/2016/02/APSS-9A_-Early-Detection-Treatment-of-Sepsis.pdf </a:t>
            </a:r>
          </a:p>
          <a:p>
            <a:endParaRPr lang="en-US" dirty="0"/>
          </a:p>
        </p:txBody>
      </p:sp>
    </p:spTree>
    <p:extLst>
      <p:ext uri="{BB962C8B-B14F-4D97-AF65-F5344CB8AC3E}">
        <p14:creationId xmlns:p14="http://schemas.microsoft.com/office/powerpoint/2010/main" val="10279402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AF00173-67B4-4ED2-AE8B-47F32AC000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Patient Safety Movement. (2016). Actionable Patient Safety Solution (APSS) #9A: EARLY DETECTION &amp; TREATMENT OF SEPSIS FOR HIGH-INCOME COUNTRIES. Retrieved from https://patientsafetymovement.org/wp-content/uploads/2016/02/APSS-9A_-Early-Detection-Treatment-of-Sepsis.pdf </a:t>
            </a:r>
          </a:p>
          <a:p>
            <a:endParaRPr lang="en-US" dirty="0"/>
          </a:p>
        </p:txBody>
      </p:sp>
    </p:spTree>
    <p:extLst>
      <p:ext uri="{BB962C8B-B14F-4D97-AF65-F5344CB8AC3E}">
        <p14:creationId xmlns:p14="http://schemas.microsoft.com/office/powerpoint/2010/main" val="233043112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5E02FCC-7F19-4EA1-83A5-D403FD8B8A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Patient Safety Movement. (2016). Actionable Patient Safety Solution (APSS) #9A: EARLY DETECTION &amp; TREATMENT OF SEPSIS FOR HIGH-INCOME COUNTRIES. Retrieved from https://patientsafetymovement.org/wp-content/uploads/2016/02/APSS-9A_-Early-Detection-Treatment-of-Sepsis.pdf </a:t>
            </a:r>
          </a:p>
          <a:p>
            <a:endParaRPr lang="en-US" dirty="0"/>
          </a:p>
        </p:txBody>
      </p:sp>
    </p:spTree>
    <p:extLst>
      <p:ext uri="{BB962C8B-B14F-4D97-AF65-F5344CB8AC3E}">
        <p14:creationId xmlns:p14="http://schemas.microsoft.com/office/powerpoint/2010/main" val="13275000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Sepsis Alliance. (2014). Faces of Sepsis. Retrieved from https://www.youtube.com/watch?v=12Qbnn6XfH0 </a:t>
            </a:r>
          </a:p>
        </p:txBody>
      </p:sp>
      <p:sp>
        <p:nvSpPr>
          <p:cNvPr id="4" name="Slide Number Placeholder 3"/>
          <p:cNvSpPr>
            <a:spLocks noGrp="1"/>
          </p:cNvSpPr>
          <p:nvPr>
            <p:ph type="sldNum" sz="quarter" idx="5"/>
          </p:nvPr>
        </p:nvSpPr>
        <p:spPr/>
        <p:txBody>
          <a:bodyPr/>
          <a:lstStyle/>
          <a:p>
            <a:fld id="{D52C3704-38A0-44BD-8EE7-0063D51C6F4E}" type="slidenum">
              <a:rPr lang="en-US" smtClean="0"/>
              <a:t>96</a:t>
            </a:fld>
            <a:endParaRPr lang="en-US"/>
          </a:p>
        </p:txBody>
      </p:sp>
    </p:spTree>
    <p:extLst>
      <p:ext uri="{BB962C8B-B14F-4D97-AF65-F5344CB8AC3E}">
        <p14:creationId xmlns:p14="http://schemas.microsoft.com/office/powerpoint/2010/main" val="38178402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97</a:t>
            </a:fld>
            <a:endParaRPr lang="cs-CZ"/>
          </a:p>
        </p:txBody>
      </p:sp>
    </p:spTree>
    <p:extLst>
      <p:ext uri="{BB962C8B-B14F-4D97-AF65-F5344CB8AC3E}">
        <p14:creationId xmlns:p14="http://schemas.microsoft.com/office/powerpoint/2010/main" val="78714335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5E02FCC-7F19-4EA1-83A5-D403FD8B8A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379156215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5E02FCC-7F19-4EA1-83A5-D403FD8B8A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582949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E95FD-2A03-49E0-9929-B3966F1BA8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9F35C7-74C3-452B-AD99-D5E1E32E5F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0282FD-D0D7-4EC2-BE67-8F3E887C8229}"/>
              </a:ext>
            </a:extLst>
          </p:cNvPr>
          <p:cNvSpPr>
            <a:spLocks noGrp="1"/>
          </p:cNvSpPr>
          <p:nvPr>
            <p:ph type="dt" sz="half" idx="10"/>
          </p:nvPr>
        </p:nvSpPr>
        <p:spPr/>
        <p:txBody>
          <a:bodyPr/>
          <a:lstStyle/>
          <a:p>
            <a:fld id="{B40714FA-7BE7-475E-9C9B-A825C9F1EF38}" type="datetimeFigureOut">
              <a:rPr lang="en-US" smtClean="0"/>
              <a:t>3/25/2021</a:t>
            </a:fld>
            <a:endParaRPr lang="en-US"/>
          </a:p>
        </p:txBody>
      </p:sp>
      <p:sp>
        <p:nvSpPr>
          <p:cNvPr id="5" name="Footer Placeholder 4">
            <a:extLst>
              <a:ext uri="{FF2B5EF4-FFF2-40B4-BE49-F238E27FC236}">
                <a16:creationId xmlns:a16="http://schemas.microsoft.com/office/drawing/2014/main" id="{8B77C8AD-AD20-4F3D-BAE5-3A445E37BF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22D81-744D-4A8A-8F1F-F77B65520FC8}"/>
              </a:ext>
            </a:extLst>
          </p:cNvPr>
          <p:cNvSpPr>
            <a:spLocks noGrp="1"/>
          </p:cNvSpPr>
          <p:nvPr>
            <p:ph type="sldNum" sz="quarter" idx="12"/>
          </p:nvPr>
        </p:nvSpPr>
        <p:spPr/>
        <p:txBody>
          <a:bodyPr/>
          <a:lstStyle/>
          <a:p>
            <a:fld id="{08226F29-DA7A-4C10-99D5-3C334728AEA5}" type="slidenum">
              <a:rPr lang="en-US" smtClean="0"/>
              <a:t>‹#›</a:t>
            </a:fld>
            <a:endParaRPr lang="en-US"/>
          </a:p>
        </p:txBody>
      </p:sp>
    </p:spTree>
    <p:extLst>
      <p:ext uri="{BB962C8B-B14F-4D97-AF65-F5344CB8AC3E}">
        <p14:creationId xmlns:p14="http://schemas.microsoft.com/office/powerpoint/2010/main" val="320994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876F9-685B-4651-9F63-2075068157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CA0827-FFFA-4982-9570-059B6685B6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76C4C-4242-4501-A28D-59CD7473C74D}"/>
              </a:ext>
            </a:extLst>
          </p:cNvPr>
          <p:cNvSpPr>
            <a:spLocks noGrp="1"/>
          </p:cNvSpPr>
          <p:nvPr>
            <p:ph type="dt" sz="half" idx="10"/>
          </p:nvPr>
        </p:nvSpPr>
        <p:spPr/>
        <p:txBody>
          <a:bodyPr/>
          <a:lstStyle/>
          <a:p>
            <a:fld id="{B40714FA-7BE7-475E-9C9B-A825C9F1EF38}" type="datetimeFigureOut">
              <a:rPr lang="en-US" smtClean="0"/>
              <a:t>3/25/2021</a:t>
            </a:fld>
            <a:endParaRPr lang="en-US"/>
          </a:p>
        </p:txBody>
      </p:sp>
      <p:sp>
        <p:nvSpPr>
          <p:cNvPr id="5" name="Footer Placeholder 4">
            <a:extLst>
              <a:ext uri="{FF2B5EF4-FFF2-40B4-BE49-F238E27FC236}">
                <a16:creationId xmlns:a16="http://schemas.microsoft.com/office/drawing/2014/main" id="{031D8D02-5620-4ECC-8DF7-C200A53D37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1DEAD-B6F0-4462-8C82-66F2C4102C55}"/>
              </a:ext>
            </a:extLst>
          </p:cNvPr>
          <p:cNvSpPr>
            <a:spLocks noGrp="1"/>
          </p:cNvSpPr>
          <p:nvPr>
            <p:ph type="sldNum" sz="quarter" idx="12"/>
          </p:nvPr>
        </p:nvSpPr>
        <p:spPr/>
        <p:txBody>
          <a:bodyPr/>
          <a:lstStyle/>
          <a:p>
            <a:fld id="{08226F29-DA7A-4C10-99D5-3C334728AEA5}" type="slidenum">
              <a:rPr lang="en-US" smtClean="0"/>
              <a:t>‹#›</a:t>
            </a:fld>
            <a:endParaRPr lang="en-US"/>
          </a:p>
        </p:txBody>
      </p:sp>
    </p:spTree>
    <p:extLst>
      <p:ext uri="{BB962C8B-B14F-4D97-AF65-F5344CB8AC3E}">
        <p14:creationId xmlns:p14="http://schemas.microsoft.com/office/powerpoint/2010/main" val="1487707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38ECDF-6CED-42C8-A32C-5BF80CE84C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E3B74D-9DDC-4763-B19F-9C6D1C336D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F1C514-E399-4D0B-B873-E9456BCFB6C9}"/>
              </a:ext>
            </a:extLst>
          </p:cNvPr>
          <p:cNvSpPr>
            <a:spLocks noGrp="1"/>
          </p:cNvSpPr>
          <p:nvPr>
            <p:ph type="dt" sz="half" idx="10"/>
          </p:nvPr>
        </p:nvSpPr>
        <p:spPr/>
        <p:txBody>
          <a:bodyPr/>
          <a:lstStyle/>
          <a:p>
            <a:fld id="{B40714FA-7BE7-475E-9C9B-A825C9F1EF38}" type="datetimeFigureOut">
              <a:rPr lang="en-US" smtClean="0"/>
              <a:t>3/25/2021</a:t>
            </a:fld>
            <a:endParaRPr lang="en-US"/>
          </a:p>
        </p:txBody>
      </p:sp>
      <p:sp>
        <p:nvSpPr>
          <p:cNvPr id="5" name="Footer Placeholder 4">
            <a:extLst>
              <a:ext uri="{FF2B5EF4-FFF2-40B4-BE49-F238E27FC236}">
                <a16:creationId xmlns:a16="http://schemas.microsoft.com/office/drawing/2014/main" id="{E7F8818F-50EA-4FFE-9DDB-E3F4BE6F1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41AEF3-C275-4B17-B7BE-4D19FF9C0C62}"/>
              </a:ext>
            </a:extLst>
          </p:cNvPr>
          <p:cNvSpPr>
            <a:spLocks noGrp="1"/>
          </p:cNvSpPr>
          <p:nvPr>
            <p:ph type="sldNum" sz="quarter" idx="12"/>
          </p:nvPr>
        </p:nvSpPr>
        <p:spPr/>
        <p:txBody>
          <a:bodyPr/>
          <a:lstStyle/>
          <a:p>
            <a:fld id="{08226F29-DA7A-4C10-99D5-3C334728AEA5}" type="slidenum">
              <a:rPr lang="en-US" smtClean="0"/>
              <a:t>‹#›</a:t>
            </a:fld>
            <a:endParaRPr lang="en-US"/>
          </a:p>
        </p:txBody>
      </p:sp>
    </p:spTree>
    <p:extLst>
      <p:ext uri="{BB962C8B-B14F-4D97-AF65-F5344CB8AC3E}">
        <p14:creationId xmlns:p14="http://schemas.microsoft.com/office/powerpoint/2010/main" val="799024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C8757-66C2-4559-BE84-AC19111EB2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96CF83-56EE-42AA-B0B5-7BE70268C4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957BB4-C2CC-40F5-9B3E-A2C94AF98D1A}"/>
              </a:ext>
            </a:extLst>
          </p:cNvPr>
          <p:cNvSpPr>
            <a:spLocks noGrp="1"/>
          </p:cNvSpPr>
          <p:nvPr>
            <p:ph type="dt" sz="half" idx="10"/>
          </p:nvPr>
        </p:nvSpPr>
        <p:spPr/>
        <p:txBody>
          <a:bodyPr/>
          <a:lstStyle/>
          <a:p>
            <a:fld id="{B40714FA-7BE7-475E-9C9B-A825C9F1EF38}" type="datetimeFigureOut">
              <a:rPr lang="en-US" smtClean="0"/>
              <a:t>3/25/2021</a:t>
            </a:fld>
            <a:endParaRPr lang="en-US"/>
          </a:p>
        </p:txBody>
      </p:sp>
      <p:sp>
        <p:nvSpPr>
          <p:cNvPr id="5" name="Footer Placeholder 4">
            <a:extLst>
              <a:ext uri="{FF2B5EF4-FFF2-40B4-BE49-F238E27FC236}">
                <a16:creationId xmlns:a16="http://schemas.microsoft.com/office/drawing/2014/main" id="{E9D21A3F-F6EB-4D9E-A531-A458186BB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AA1A9-98C9-4B6A-B1B2-5FED105556E5}"/>
              </a:ext>
            </a:extLst>
          </p:cNvPr>
          <p:cNvSpPr>
            <a:spLocks noGrp="1"/>
          </p:cNvSpPr>
          <p:nvPr>
            <p:ph type="sldNum" sz="quarter" idx="12"/>
          </p:nvPr>
        </p:nvSpPr>
        <p:spPr/>
        <p:txBody>
          <a:bodyPr/>
          <a:lstStyle/>
          <a:p>
            <a:fld id="{08226F29-DA7A-4C10-99D5-3C334728AEA5}" type="slidenum">
              <a:rPr lang="en-US" smtClean="0"/>
              <a:t>‹#›</a:t>
            </a:fld>
            <a:endParaRPr lang="en-US"/>
          </a:p>
        </p:txBody>
      </p:sp>
    </p:spTree>
    <p:extLst>
      <p:ext uri="{BB962C8B-B14F-4D97-AF65-F5344CB8AC3E}">
        <p14:creationId xmlns:p14="http://schemas.microsoft.com/office/powerpoint/2010/main" val="4132818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2B906-CA4B-42D0-B7EC-519982929C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C9A426-431F-4B98-9473-4C15E38E4E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C4602-5627-4A43-888C-C491A9B7D0BD}"/>
              </a:ext>
            </a:extLst>
          </p:cNvPr>
          <p:cNvSpPr>
            <a:spLocks noGrp="1"/>
          </p:cNvSpPr>
          <p:nvPr>
            <p:ph type="dt" sz="half" idx="10"/>
          </p:nvPr>
        </p:nvSpPr>
        <p:spPr/>
        <p:txBody>
          <a:bodyPr/>
          <a:lstStyle/>
          <a:p>
            <a:fld id="{B40714FA-7BE7-475E-9C9B-A825C9F1EF38}" type="datetimeFigureOut">
              <a:rPr lang="en-US" smtClean="0"/>
              <a:t>3/25/2021</a:t>
            </a:fld>
            <a:endParaRPr lang="en-US"/>
          </a:p>
        </p:txBody>
      </p:sp>
      <p:sp>
        <p:nvSpPr>
          <p:cNvPr id="5" name="Footer Placeholder 4">
            <a:extLst>
              <a:ext uri="{FF2B5EF4-FFF2-40B4-BE49-F238E27FC236}">
                <a16:creationId xmlns:a16="http://schemas.microsoft.com/office/drawing/2014/main" id="{B34CA5B8-1A90-4DAC-BD02-5894B8ABA0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109D6F-2BCA-4E7A-8409-9A9B3F4E7945}"/>
              </a:ext>
            </a:extLst>
          </p:cNvPr>
          <p:cNvSpPr>
            <a:spLocks noGrp="1"/>
          </p:cNvSpPr>
          <p:nvPr>
            <p:ph type="sldNum" sz="quarter" idx="12"/>
          </p:nvPr>
        </p:nvSpPr>
        <p:spPr/>
        <p:txBody>
          <a:bodyPr/>
          <a:lstStyle/>
          <a:p>
            <a:fld id="{08226F29-DA7A-4C10-99D5-3C334728AEA5}" type="slidenum">
              <a:rPr lang="en-US" smtClean="0"/>
              <a:t>‹#›</a:t>
            </a:fld>
            <a:endParaRPr lang="en-US"/>
          </a:p>
        </p:txBody>
      </p:sp>
    </p:spTree>
    <p:extLst>
      <p:ext uri="{BB962C8B-B14F-4D97-AF65-F5344CB8AC3E}">
        <p14:creationId xmlns:p14="http://schemas.microsoft.com/office/powerpoint/2010/main" val="2419378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91C19-B0E6-4559-B196-43B20D7BFC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54D8CE-1BCE-4EAE-91EE-ADBCA4D027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E6C1A3-7811-4F9E-AEEF-6CA463102D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D13E76-0B1B-413A-B2D3-8FB980356497}"/>
              </a:ext>
            </a:extLst>
          </p:cNvPr>
          <p:cNvSpPr>
            <a:spLocks noGrp="1"/>
          </p:cNvSpPr>
          <p:nvPr>
            <p:ph type="dt" sz="half" idx="10"/>
          </p:nvPr>
        </p:nvSpPr>
        <p:spPr/>
        <p:txBody>
          <a:bodyPr/>
          <a:lstStyle/>
          <a:p>
            <a:fld id="{B40714FA-7BE7-475E-9C9B-A825C9F1EF38}" type="datetimeFigureOut">
              <a:rPr lang="en-US" smtClean="0"/>
              <a:t>3/25/2021</a:t>
            </a:fld>
            <a:endParaRPr lang="en-US"/>
          </a:p>
        </p:txBody>
      </p:sp>
      <p:sp>
        <p:nvSpPr>
          <p:cNvPr id="6" name="Footer Placeholder 5">
            <a:extLst>
              <a:ext uri="{FF2B5EF4-FFF2-40B4-BE49-F238E27FC236}">
                <a16:creationId xmlns:a16="http://schemas.microsoft.com/office/drawing/2014/main" id="{7518CE3E-B4E8-4CA0-B55E-D4B02362AE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EFEAD9-7E71-4EF1-A542-9CF79F6B4C6C}"/>
              </a:ext>
            </a:extLst>
          </p:cNvPr>
          <p:cNvSpPr>
            <a:spLocks noGrp="1"/>
          </p:cNvSpPr>
          <p:nvPr>
            <p:ph type="sldNum" sz="quarter" idx="12"/>
          </p:nvPr>
        </p:nvSpPr>
        <p:spPr/>
        <p:txBody>
          <a:bodyPr/>
          <a:lstStyle/>
          <a:p>
            <a:fld id="{08226F29-DA7A-4C10-99D5-3C334728AEA5}" type="slidenum">
              <a:rPr lang="en-US" smtClean="0"/>
              <a:t>‹#›</a:t>
            </a:fld>
            <a:endParaRPr lang="en-US"/>
          </a:p>
        </p:txBody>
      </p:sp>
    </p:spTree>
    <p:extLst>
      <p:ext uri="{BB962C8B-B14F-4D97-AF65-F5344CB8AC3E}">
        <p14:creationId xmlns:p14="http://schemas.microsoft.com/office/powerpoint/2010/main" val="2773363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3C394-0534-4A71-AE18-77E5F05293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68CA5C-13EC-4987-AC66-9992910B96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18504-751F-4606-A539-55AF989105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6200F3-C514-460C-A6B9-261B2C7A51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409F68-447C-417B-BD83-6C07B41C09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81E7C7-E511-4C9F-81F0-AFD1E82DD1F6}"/>
              </a:ext>
            </a:extLst>
          </p:cNvPr>
          <p:cNvSpPr>
            <a:spLocks noGrp="1"/>
          </p:cNvSpPr>
          <p:nvPr>
            <p:ph type="dt" sz="half" idx="10"/>
          </p:nvPr>
        </p:nvSpPr>
        <p:spPr/>
        <p:txBody>
          <a:bodyPr/>
          <a:lstStyle/>
          <a:p>
            <a:fld id="{B40714FA-7BE7-475E-9C9B-A825C9F1EF38}" type="datetimeFigureOut">
              <a:rPr lang="en-US" smtClean="0"/>
              <a:t>3/25/2021</a:t>
            </a:fld>
            <a:endParaRPr lang="en-US"/>
          </a:p>
        </p:txBody>
      </p:sp>
      <p:sp>
        <p:nvSpPr>
          <p:cNvPr id="8" name="Footer Placeholder 7">
            <a:extLst>
              <a:ext uri="{FF2B5EF4-FFF2-40B4-BE49-F238E27FC236}">
                <a16:creationId xmlns:a16="http://schemas.microsoft.com/office/drawing/2014/main" id="{45E8C370-46B6-4EC8-92F6-B20FF670FA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D08F8E-4481-4399-80A1-6BA40F48058A}"/>
              </a:ext>
            </a:extLst>
          </p:cNvPr>
          <p:cNvSpPr>
            <a:spLocks noGrp="1"/>
          </p:cNvSpPr>
          <p:nvPr>
            <p:ph type="sldNum" sz="quarter" idx="12"/>
          </p:nvPr>
        </p:nvSpPr>
        <p:spPr/>
        <p:txBody>
          <a:bodyPr/>
          <a:lstStyle/>
          <a:p>
            <a:fld id="{08226F29-DA7A-4C10-99D5-3C334728AEA5}" type="slidenum">
              <a:rPr lang="en-US" smtClean="0"/>
              <a:t>‹#›</a:t>
            </a:fld>
            <a:endParaRPr lang="en-US"/>
          </a:p>
        </p:txBody>
      </p:sp>
    </p:spTree>
    <p:extLst>
      <p:ext uri="{BB962C8B-B14F-4D97-AF65-F5344CB8AC3E}">
        <p14:creationId xmlns:p14="http://schemas.microsoft.com/office/powerpoint/2010/main" val="2003241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ECF64-E088-4CA3-9719-99F7B82D89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CD2066-2AA6-4265-BA74-7E77D4A20909}"/>
              </a:ext>
            </a:extLst>
          </p:cNvPr>
          <p:cNvSpPr>
            <a:spLocks noGrp="1"/>
          </p:cNvSpPr>
          <p:nvPr>
            <p:ph type="dt" sz="half" idx="10"/>
          </p:nvPr>
        </p:nvSpPr>
        <p:spPr/>
        <p:txBody>
          <a:bodyPr/>
          <a:lstStyle/>
          <a:p>
            <a:fld id="{B40714FA-7BE7-475E-9C9B-A825C9F1EF38}" type="datetimeFigureOut">
              <a:rPr lang="en-US" smtClean="0"/>
              <a:t>3/25/2021</a:t>
            </a:fld>
            <a:endParaRPr lang="en-US"/>
          </a:p>
        </p:txBody>
      </p:sp>
      <p:sp>
        <p:nvSpPr>
          <p:cNvPr id="4" name="Footer Placeholder 3">
            <a:extLst>
              <a:ext uri="{FF2B5EF4-FFF2-40B4-BE49-F238E27FC236}">
                <a16:creationId xmlns:a16="http://schemas.microsoft.com/office/drawing/2014/main" id="{C2223A2E-C19B-4452-84E3-504F08A171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61F3E-C481-4D28-9552-DF660AB1EE63}"/>
              </a:ext>
            </a:extLst>
          </p:cNvPr>
          <p:cNvSpPr>
            <a:spLocks noGrp="1"/>
          </p:cNvSpPr>
          <p:nvPr>
            <p:ph type="sldNum" sz="quarter" idx="12"/>
          </p:nvPr>
        </p:nvSpPr>
        <p:spPr/>
        <p:txBody>
          <a:bodyPr/>
          <a:lstStyle/>
          <a:p>
            <a:fld id="{08226F29-DA7A-4C10-99D5-3C334728AEA5}" type="slidenum">
              <a:rPr lang="en-US" smtClean="0"/>
              <a:t>‹#›</a:t>
            </a:fld>
            <a:endParaRPr lang="en-US"/>
          </a:p>
        </p:txBody>
      </p:sp>
    </p:spTree>
    <p:extLst>
      <p:ext uri="{BB962C8B-B14F-4D97-AF65-F5344CB8AC3E}">
        <p14:creationId xmlns:p14="http://schemas.microsoft.com/office/powerpoint/2010/main" val="629327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E7F757-4BC3-4384-8002-6E00849355C9}"/>
              </a:ext>
            </a:extLst>
          </p:cNvPr>
          <p:cNvSpPr>
            <a:spLocks noGrp="1"/>
          </p:cNvSpPr>
          <p:nvPr>
            <p:ph type="dt" sz="half" idx="10"/>
          </p:nvPr>
        </p:nvSpPr>
        <p:spPr/>
        <p:txBody>
          <a:bodyPr/>
          <a:lstStyle/>
          <a:p>
            <a:fld id="{B40714FA-7BE7-475E-9C9B-A825C9F1EF38}" type="datetimeFigureOut">
              <a:rPr lang="en-US" smtClean="0"/>
              <a:t>3/25/2021</a:t>
            </a:fld>
            <a:endParaRPr lang="en-US"/>
          </a:p>
        </p:txBody>
      </p:sp>
      <p:sp>
        <p:nvSpPr>
          <p:cNvPr id="3" name="Footer Placeholder 2">
            <a:extLst>
              <a:ext uri="{FF2B5EF4-FFF2-40B4-BE49-F238E27FC236}">
                <a16:creationId xmlns:a16="http://schemas.microsoft.com/office/drawing/2014/main" id="{20698FD4-2323-4DF7-9AA1-3F2A20AF78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736EA8-E3FD-4558-B5FC-21DDBBB4291F}"/>
              </a:ext>
            </a:extLst>
          </p:cNvPr>
          <p:cNvSpPr>
            <a:spLocks noGrp="1"/>
          </p:cNvSpPr>
          <p:nvPr>
            <p:ph type="sldNum" sz="quarter" idx="12"/>
          </p:nvPr>
        </p:nvSpPr>
        <p:spPr/>
        <p:txBody>
          <a:bodyPr/>
          <a:lstStyle/>
          <a:p>
            <a:fld id="{08226F29-DA7A-4C10-99D5-3C334728AEA5}" type="slidenum">
              <a:rPr lang="en-US" smtClean="0"/>
              <a:t>‹#›</a:t>
            </a:fld>
            <a:endParaRPr lang="en-US"/>
          </a:p>
        </p:txBody>
      </p:sp>
    </p:spTree>
    <p:extLst>
      <p:ext uri="{BB962C8B-B14F-4D97-AF65-F5344CB8AC3E}">
        <p14:creationId xmlns:p14="http://schemas.microsoft.com/office/powerpoint/2010/main" val="4103383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D9353-2E42-4D70-B585-4434384274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580C23-4C82-4366-8B23-29FC02D56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3EDFB4-C3EB-4939-AD6D-DA4F012464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E9ACA7-C264-4A5A-B41B-E24CD979848B}"/>
              </a:ext>
            </a:extLst>
          </p:cNvPr>
          <p:cNvSpPr>
            <a:spLocks noGrp="1"/>
          </p:cNvSpPr>
          <p:nvPr>
            <p:ph type="dt" sz="half" idx="10"/>
          </p:nvPr>
        </p:nvSpPr>
        <p:spPr/>
        <p:txBody>
          <a:bodyPr/>
          <a:lstStyle/>
          <a:p>
            <a:fld id="{B40714FA-7BE7-475E-9C9B-A825C9F1EF38}" type="datetimeFigureOut">
              <a:rPr lang="en-US" smtClean="0"/>
              <a:t>3/25/2021</a:t>
            </a:fld>
            <a:endParaRPr lang="en-US"/>
          </a:p>
        </p:txBody>
      </p:sp>
      <p:sp>
        <p:nvSpPr>
          <p:cNvPr id="6" name="Footer Placeholder 5">
            <a:extLst>
              <a:ext uri="{FF2B5EF4-FFF2-40B4-BE49-F238E27FC236}">
                <a16:creationId xmlns:a16="http://schemas.microsoft.com/office/drawing/2014/main" id="{A04315E7-C5A2-40FF-A9EF-DB38AC3608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99277C-F03B-4BAB-AB10-1A7DF86F91AB}"/>
              </a:ext>
            </a:extLst>
          </p:cNvPr>
          <p:cNvSpPr>
            <a:spLocks noGrp="1"/>
          </p:cNvSpPr>
          <p:nvPr>
            <p:ph type="sldNum" sz="quarter" idx="12"/>
          </p:nvPr>
        </p:nvSpPr>
        <p:spPr/>
        <p:txBody>
          <a:bodyPr/>
          <a:lstStyle/>
          <a:p>
            <a:fld id="{08226F29-DA7A-4C10-99D5-3C334728AEA5}" type="slidenum">
              <a:rPr lang="en-US" smtClean="0"/>
              <a:t>‹#›</a:t>
            </a:fld>
            <a:endParaRPr lang="en-US"/>
          </a:p>
        </p:txBody>
      </p:sp>
    </p:spTree>
    <p:extLst>
      <p:ext uri="{BB962C8B-B14F-4D97-AF65-F5344CB8AC3E}">
        <p14:creationId xmlns:p14="http://schemas.microsoft.com/office/powerpoint/2010/main" val="2785821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32D65-16B3-4AA2-BD93-DA35B42C0B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5B45E4-286E-4C38-A445-FD34F1B458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C42CF5-EBCD-454A-8E15-FE87B8FE5F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8C3E3D-3CC2-4663-AB7F-3DCD0AA3730D}"/>
              </a:ext>
            </a:extLst>
          </p:cNvPr>
          <p:cNvSpPr>
            <a:spLocks noGrp="1"/>
          </p:cNvSpPr>
          <p:nvPr>
            <p:ph type="dt" sz="half" idx="10"/>
          </p:nvPr>
        </p:nvSpPr>
        <p:spPr/>
        <p:txBody>
          <a:bodyPr/>
          <a:lstStyle/>
          <a:p>
            <a:fld id="{B40714FA-7BE7-475E-9C9B-A825C9F1EF38}" type="datetimeFigureOut">
              <a:rPr lang="en-US" smtClean="0"/>
              <a:t>3/25/2021</a:t>
            </a:fld>
            <a:endParaRPr lang="en-US"/>
          </a:p>
        </p:txBody>
      </p:sp>
      <p:sp>
        <p:nvSpPr>
          <p:cNvPr id="6" name="Footer Placeholder 5">
            <a:extLst>
              <a:ext uri="{FF2B5EF4-FFF2-40B4-BE49-F238E27FC236}">
                <a16:creationId xmlns:a16="http://schemas.microsoft.com/office/drawing/2014/main" id="{2627D5C5-152F-4B5F-B31E-B0A5641CA1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A9BC37-462B-40D5-8B7A-F705582C64A3}"/>
              </a:ext>
            </a:extLst>
          </p:cNvPr>
          <p:cNvSpPr>
            <a:spLocks noGrp="1"/>
          </p:cNvSpPr>
          <p:nvPr>
            <p:ph type="sldNum" sz="quarter" idx="12"/>
          </p:nvPr>
        </p:nvSpPr>
        <p:spPr/>
        <p:txBody>
          <a:bodyPr/>
          <a:lstStyle/>
          <a:p>
            <a:fld id="{08226F29-DA7A-4C10-99D5-3C334728AEA5}" type="slidenum">
              <a:rPr lang="en-US" smtClean="0"/>
              <a:t>‹#›</a:t>
            </a:fld>
            <a:endParaRPr lang="en-US"/>
          </a:p>
        </p:txBody>
      </p:sp>
    </p:spTree>
    <p:extLst>
      <p:ext uri="{BB962C8B-B14F-4D97-AF65-F5344CB8AC3E}">
        <p14:creationId xmlns:p14="http://schemas.microsoft.com/office/powerpoint/2010/main" val="669265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90C4EC-6751-4BBB-B356-2B3D047CCD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C77D16-BF12-424B-9F2B-68B1CD3350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A31B3-6312-4E7D-A44D-D8732B6F05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0714FA-7BE7-475E-9C9B-A825C9F1EF38}" type="datetimeFigureOut">
              <a:rPr lang="en-US" smtClean="0"/>
              <a:t>3/25/2021</a:t>
            </a:fld>
            <a:endParaRPr lang="en-US"/>
          </a:p>
        </p:txBody>
      </p:sp>
      <p:sp>
        <p:nvSpPr>
          <p:cNvPr id="5" name="Footer Placeholder 4">
            <a:extLst>
              <a:ext uri="{FF2B5EF4-FFF2-40B4-BE49-F238E27FC236}">
                <a16:creationId xmlns:a16="http://schemas.microsoft.com/office/drawing/2014/main" id="{8A018641-1D4E-4E05-B163-8C7E0763D3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FA9EA1-B481-4E63-B3C2-48050B61FC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226F29-DA7A-4C10-99D5-3C334728AEA5}" type="slidenum">
              <a:rPr lang="en-US" smtClean="0"/>
              <a:t>‹#›</a:t>
            </a:fld>
            <a:endParaRPr lang="en-US"/>
          </a:p>
        </p:txBody>
      </p:sp>
    </p:spTree>
    <p:extLst>
      <p:ext uri="{BB962C8B-B14F-4D97-AF65-F5344CB8AC3E}">
        <p14:creationId xmlns:p14="http://schemas.microsoft.com/office/powerpoint/2010/main" val="1487755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qsofa.org/calc.php" TargetMode="Externa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sv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sv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sv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k1mCpc3xwRM?feature=oembed" TargetMode="Externa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sv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sv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oleObject" Target="../embeddings/oleObject1.bin"/><Relationship Id="rId4" Type="http://schemas.openxmlformats.org/officeDocument/2006/relationships/image" Target="../media/image2.svg"/></Relationships>
</file>

<file path=ppt/slides/_rels/slide7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sv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8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video" Target="https://www.youtube.com/embed/12Qbnn6XfH0?feature=oembed" TargetMode="External"/><Relationship Id="rId4" Type="http://schemas.openxmlformats.org/officeDocument/2006/relationships/image" Target="../media/image33.jpe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9209" y="0"/>
            <a:ext cx="2181887" cy="6858000"/>
            <a:chOff x="0" y="0"/>
            <a:chExt cx="1107106" cy="3479800"/>
          </a:xfrm>
        </p:grpSpPr>
        <p:sp>
          <p:nvSpPr>
            <p:cNvPr id="3" name="Freeform 3"/>
            <p:cNvSpPr/>
            <p:nvPr/>
          </p:nvSpPr>
          <p:spPr>
            <a:xfrm>
              <a:off x="0" y="0"/>
              <a:ext cx="1107106" cy="3479800"/>
            </a:xfrm>
            <a:custGeom>
              <a:avLst/>
              <a:gdLst/>
              <a:ahLst/>
              <a:cxnLst/>
              <a:rect l="l" t="t" r="r" b="b"/>
              <a:pathLst>
                <a:path w="1107106" h="3479800">
                  <a:moveTo>
                    <a:pt x="982646" y="3479800"/>
                  </a:moveTo>
                  <a:lnTo>
                    <a:pt x="124460" y="3479800"/>
                  </a:lnTo>
                  <a:cubicBezTo>
                    <a:pt x="55880" y="3479800"/>
                    <a:pt x="0" y="3423920"/>
                    <a:pt x="0" y="3355340"/>
                  </a:cubicBezTo>
                  <a:lnTo>
                    <a:pt x="0" y="124460"/>
                  </a:lnTo>
                  <a:cubicBezTo>
                    <a:pt x="0" y="55880"/>
                    <a:pt x="55880" y="0"/>
                    <a:pt x="124460" y="0"/>
                  </a:cubicBezTo>
                  <a:lnTo>
                    <a:pt x="982646" y="0"/>
                  </a:lnTo>
                  <a:cubicBezTo>
                    <a:pt x="1051226" y="0"/>
                    <a:pt x="1107106" y="55880"/>
                    <a:pt x="1107106" y="124460"/>
                  </a:cubicBezTo>
                  <a:lnTo>
                    <a:pt x="1107106" y="3355340"/>
                  </a:lnTo>
                  <a:cubicBezTo>
                    <a:pt x="1107106" y="3423920"/>
                    <a:pt x="1051226" y="3479800"/>
                    <a:pt x="982646" y="3479800"/>
                  </a:cubicBezTo>
                  <a:close/>
                </a:path>
              </a:pathLst>
            </a:custGeom>
            <a:solidFill>
              <a:srgbClr val="3C53AC"/>
            </a:solidFill>
          </p:spPr>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2018882" y="869796"/>
            <a:ext cx="9487318" cy="6350"/>
          </a:xfrm>
          <a:prstGeom prst="rect">
            <a:avLst/>
          </a:prstGeom>
          <a:solidFill>
            <a:srgbClr val="162942"/>
          </a:solidFill>
        </p:spPr>
      </p:sp>
      <p:grpSp>
        <p:nvGrpSpPr>
          <p:cNvPr id="6" name="Group 6"/>
          <p:cNvGrpSpPr/>
          <p:nvPr/>
        </p:nvGrpSpPr>
        <p:grpSpPr>
          <a:xfrm rot="-10800000">
            <a:off x="6762542" y="2901765"/>
            <a:ext cx="4578609" cy="2988212"/>
            <a:chOff x="0" y="0"/>
            <a:chExt cx="2354580" cy="1536708"/>
          </a:xfrm>
        </p:grpSpPr>
        <p:sp>
          <p:nvSpPr>
            <p:cNvPr id="7" name="Freeform 7"/>
            <p:cNvSpPr/>
            <p:nvPr/>
          </p:nvSpPr>
          <p:spPr>
            <a:xfrm>
              <a:off x="0" y="0"/>
              <a:ext cx="2353310" cy="1536708"/>
            </a:xfrm>
            <a:custGeom>
              <a:avLst/>
              <a:gdLst/>
              <a:ahLst/>
              <a:cxnLst/>
              <a:rect l="l" t="t" r="r" b="b"/>
              <a:pathLst>
                <a:path w="2353310" h="1536708">
                  <a:moveTo>
                    <a:pt x="784860" y="1469398"/>
                  </a:moveTo>
                  <a:cubicBezTo>
                    <a:pt x="905510" y="1510038"/>
                    <a:pt x="1042670" y="1536708"/>
                    <a:pt x="1177290" y="1536708"/>
                  </a:cubicBezTo>
                  <a:cubicBezTo>
                    <a:pt x="1311910" y="1536708"/>
                    <a:pt x="1441450" y="1513848"/>
                    <a:pt x="1560830" y="1473208"/>
                  </a:cubicBezTo>
                  <a:cubicBezTo>
                    <a:pt x="1563370" y="1471938"/>
                    <a:pt x="1565910" y="1471938"/>
                    <a:pt x="1568450" y="1470668"/>
                  </a:cubicBezTo>
                  <a:cubicBezTo>
                    <a:pt x="2016760" y="1308108"/>
                    <a:pt x="2346960" y="878848"/>
                    <a:pt x="2353310" y="381297"/>
                  </a:cubicBezTo>
                  <a:lnTo>
                    <a:pt x="2353310" y="0"/>
                  </a:lnTo>
                  <a:lnTo>
                    <a:pt x="0" y="0"/>
                  </a:lnTo>
                  <a:lnTo>
                    <a:pt x="0" y="381052"/>
                  </a:lnTo>
                  <a:cubicBezTo>
                    <a:pt x="6350" y="881388"/>
                    <a:pt x="331470" y="1310648"/>
                    <a:pt x="784860" y="1469398"/>
                  </a:cubicBezTo>
                  <a:close/>
                </a:path>
              </a:pathLst>
            </a:custGeom>
            <a:solidFill>
              <a:srgbClr val="596BC8">
                <a:alpha val="62745"/>
              </a:srgbClr>
            </a:solidFill>
          </p:spPr>
        </p:sp>
      </p:grpSp>
      <p:sp>
        <p:nvSpPr>
          <p:cNvPr id="11" name="TextBox 11"/>
          <p:cNvSpPr txBox="1"/>
          <p:nvPr/>
        </p:nvSpPr>
        <p:spPr>
          <a:xfrm>
            <a:off x="8113714" y="496994"/>
            <a:ext cx="3227438" cy="277640"/>
          </a:xfrm>
          <a:prstGeom prst="rect">
            <a:avLst/>
          </a:prstGeom>
        </p:spPr>
        <p:txBody>
          <a:bodyPr wrap="square" lIns="0" tIns="0" rIns="0" bIns="0" rtlCol="0" anchor="t">
            <a:spAutoFit/>
          </a:bodyPr>
          <a:lstStyle/>
          <a:p>
            <a:pPr algn="r">
              <a:lnSpc>
                <a:spcPts val="2333"/>
              </a:lnSpc>
            </a:pPr>
            <a:r>
              <a:rPr lang="en-US" sz="1667" spc="167" dirty="0">
                <a:solidFill>
                  <a:srgbClr val="162942"/>
                </a:solidFill>
                <a:latin typeface="Muli Regular Bold"/>
              </a:rPr>
              <a:t>MARCH 24, 2021</a:t>
            </a:r>
          </a:p>
        </p:txBody>
      </p:sp>
      <p:sp>
        <p:nvSpPr>
          <p:cNvPr id="12" name="TextBox 12"/>
          <p:cNvSpPr txBox="1"/>
          <p:nvPr/>
        </p:nvSpPr>
        <p:spPr>
          <a:xfrm>
            <a:off x="2018882" y="496994"/>
            <a:ext cx="5320081" cy="270074"/>
          </a:xfrm>
          <a:prstGeom prst="rect">
            <a:avLst/>
          </a:prstGeom>
        </p:spPr>
        <p:txBody>
          <a:bodyPr lIns="0" tIns="0" rIns="0" bIns="0" rtlCol="0" anchor="t">
            <a:spAutoFit/>
          </a:bodyPr>
          <a:lstStyle/>
          <a:p>
            <a:pPr>
              <a:lnSpc>
                <a:spcPts val="2341"/>
              </a:lnSpc>
            </a:pPr>
            <a:r>
              <a:rPr lang="en-US" sz="1673" spc="167" dirty="0">
                <a:solidFill>
                  <a:srgbClr val="162942"/>
                </a:solidFill>
                <a:latin typeface="Muli Regular Bold"/>
              </a:rPr>
              <a:t>THE GRANT GROUP LLC.</a:t>
            </a:r>
          </a:p>
        </p:txBody>
      </p:sp>
      <p:sp>
        <p:nvSpPr>
          <p:cNvPr id="13" name="TextBox 13"/>
          <p:cNvSpPr txBox="1"/>
          <p:nvPr/>
        </p:nvSpPr>
        <p:spPr>
          <a:xfrm>
            <a:off x="2035187" y="5024091"/>
            <a:ext cx="4518013" cy="565026"/>
          </a:xfrm>
          <a:prstGeom prst="rect">
            <a:avLst/>
          </a:prstGeom>
        </p:spPr>
        <p:txBody>
          <a:bodyPr wrap="square" lIns="0" tIns="0" rIns="0" bIns="0" rtlCol="0" anchor="t">
            <a:spAutoFit/>
          </a:bodyPr>
          <a:lstStyle/>
          <a:p>
            <a:pPr>
              <a:lnSpc>
                <a:spcPts val="2341"/>
              </a:lnSpc>
            </a:pPr>
            <a:r>
              <a:rPr lang="en-US" sz="1673" spc="167" dirty="0">
                <a:solidFill>
                  <a:srgbClr val="162942"/>
                </a:solidFill>
                <a:latin typeface="Muli Regular Bold" panose="020B0604020202020204" charset="0"/>
              </a:rPr>
              <a:t>JANET </a:t>
            </a:r>
            <a:r>
              <a:rPr lang="en-US" sz="1673" spc="125" dirty="0">
                <a:solidFill>
                  <a:srgbClr val="162942"/>
                </a:solidFill>
                <a:latin typeface="Muli Regular Bold" panose="020B0604020202020204" charset="0"/>
              </a:rPr>
              <a:t>A. PHOENIX, MD, MP</a:t>
            </a:r>
            <a:r>
              <a:rPr lang="en-US" sz="1673" spc="167" dirty="0">
                <a:solidFill>
                  <a:srgbClr val="162942"/>
                </a:solidFill>
                <a:latin typeface="Muli Regular Bold" panose="020B0604020202020204" charset="0"/>
              </a:rPr>
              <a:t>H, MS</a:t>
            </a:r>
          </a:p>
          <a:p>
            <a:pPr>
              <a:lnSpc>
                <a:spcPts val="2341"/>
              </a:lnSpc>
            </a:pPr>
            <a:r>
              <a:rPr lang="en-US" sz="1673" spc="167" dirty="0">
                <a:solidFill>
                  <a:srgbClr val="162942"/>
                </a:solidFill>
                <a:latin typeface="Muli Regular Bold"/>
              </a:rPr>
              <a:t>MICHELLE GEORGE, MPH</a:t>
            </a:r>
          </a:p>
        </p:txBody>
      </p:sp>
      <p:pic>
        <p:nvPicPr>
          <p:cNvPr id="15" name="Graphic 14" descr="First aid kit outline">
            <a:extLst>
              <a:ext uri="{FF2B5EF4-FFF2-40B4-BE49-F238E27FC236}">
                <a16:creationId xmlns:a16="http://schemas.microsoft.com/office/drawing/2014/main" id="{98C05D82-21C4-4819-B3ED-3F25486B69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24048" y="2766838"/>
            <a:ext cx="3258065" cy="3258065"/>
          </a:xfrm>
          <a:prstGeom prst="rect">
            <a:avLst/>
          </a:prstGeom>
        </p:spPr>
      </p:pic>
      <p:sp>
        <p:nvSpPr>
          <p:cNvPr id="16" name="TextBox 15">
            <a:extLst>
              <a:ext uri="{FF2B5EF4-FFF2-40B4-BE49-F238E27FC236}">
                <a16:creationId xmlns:a16="http://schemas.microsoft.com/office/drawing/2014/main" id="{9F538048-5CD3-4454-872D-30AEB6F9BB8A}"/>
              </a:ext>
            </a:extLst>
          </p:cNvPr>
          <p:cNvSpPr txBox="1"/>
          <p:nvPr/>
        </p:nvSpPr>
        <p:spPr>
          <a:xfrm>
            <a:off x="1991714" y="1749790"/>
            <a:ext cx="4273162" cy="3170099"/>
          </a:xfrm>
          <a:prstGeom prst="rect">
            <a:avLst/>
          </a:prstGeom>
          <a:noFill/>
        </p:spPr>
        <p:txBody>
          <a:bodyPr wrap="square" rtlCol="0">
            <a:spAutoFit/>
          </a:bodyPr>
          <a:lstStyle/>
          <a:p>
            <a:r>
              <a:rPr lang="en-US" sz="5000" b="1" dirty="0"/>
              <a:t>Sepsis Prevention &amp; Early Recognition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08B4D1-DBB7-469F-8490-4BD91078EF71}"/>
              </a:ext>
            </a:extLst>
          </p:cNvPr>
          <p:cNvSpPr/>
          <p:nvPr/>
        </p:nvSpPr>
        <p:spPr>
          <a:xfrm>
            <a:off x="65314" y="0"/>
            <a:ext cx="12058650" cy="68580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 pot, kitchenware&#10;&#10;Description automatically generated">
            <a:extLst>
              <a:ext uri="{FF2B5EF4-FFF2-40B4-BE49-F238E27FC236}">
                <a16:creationId xmlns:a16="http://schemas.microsoft.com/office/drawing/2014/main" id="{29A6A749-A6F5-459F-9AFE-B0814B8ACB84}"/>
              </a:ext>
            </a:extLst>
          </p:cNvPr>
          <p:cNvPicPr>
            <a:picLocks noChangeAspect="1"/>
          </p:cNvPicPr>
          <p:nvPr/>
        </p:nvPicPr>
        <p:blipFill rotWithShape="1">
          <a:blip r:embed="rId3">
            <a:extLst>
              <a:ext uri="{28A0092B-C50C-407E-A947-70E740481C1C}">
                <a14:useLocalDpi xmlns:a14="http://schemas.microsoft.com/office/drawing/2010/main" val="0"/>
              </a:ext>
            </a:extLst>
          </a:blip>
          <a:srcRect t="4669"/>
          <a:stretch/>
        </p:blipFill>
        <p:spPr>
          <a:xfrm>
            <a:off x="4979126" y="98142"/>
            <a:ext cx="7022434" cy="6547587"/>
          </a:xfrm>
          <a:prstGeom prst="rect">
            <a:avLst/>
          </a:prstGeom>
        </p:spPr>
      </p:pic>
      <p:sp>
        <p:nvSpPr>
          <p:cNvPr id="8" name="Title 1">
            <a:extLst>
              <a:ext uri="{FF2B5EF4-FFF2-40B4-BE49-F238E27FC236}">
                <a16:creationId xmlns:a16="http://schemas.microsoft.com/office/drawing/2014/main" id="{24C49FBA-F0A3-4D4C-B4C8-CCC16DFBC9ED}"/>
              </a:ext>
            </a:extLst>
          </p:cNvPr>
          <p:cNvSpPr>
            <a:spLocks noGrp="1"/>
          </p:cNvSpPr>
          <p:nvPr>
            <p:ph type="title"/>
          </p:nvPr>
        </p:nvSpPr>
        <p:spPr>
          <a:xfrm>
            <a:off x="349975" y="1237397"/>
            <a:ext cx="4344489" cy="1325563"/>
          </a:xfrm>
        </p:spPr>
        <p:txBody>
          <a:bodyPr>
            <a:normAutofit fontScale="90000"/>
          </a:bodyPr>
          <a:lstStyle/>
          <a:p>
            <a:r>
              <a:rPr lang="en-US" u="sng" dirty="0"/>
              <a:t>Systemic Inflammatory Response Syndrome (SIRS) CRITERIA (STARFORUM BUG) </a:t>
            </a:r>
          </a:p>
        </p:txBody>
      </p:sp>
    </p:spTree>
    <p:extLst>
      <p:ext uri="{BB962C8B-B14F-4D97-AF65-F5344CB8AC3E}">
        <p14:creationId xmlns:p14="http://schemas.microsoft.com/office/powerpoint/2010/main" val="22709705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9" y="15100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71372" y="1030288"/>
            <a:ext cx="9487318" cy="6350"/>
          </a:xfrm>
          <a:prstGeom prst="rect">
            <a:avLst/>
          </a:prstGeom>
          <a:solidFill>
            <a:srgbClr val="162942"/>
          </a:solidFill>
        </p:spPr>
      </p:sp>
      <p:sp>
        <p:nvSpPr>
          <p:cNvPr id="12" name="TextBox 12"/>
          <p:cNvSpPr txBox="1"/>
          <p:nvPr/>
        </p:nvSpPr>
        <p:spPr>
          <a:xfrm>
            <a:off x="1171372" y="312391"/>
            <a:ext cx="10073312" cy="615553"/>
          </a:xfrm>
          <a:prstGeom prst="rect">
            <a:avLst/>
          </a:prstGeom>
        </p:spPr>
        <p:txBody>
          <a:bodyPr wrap="square" lIns="0" tIns="0" rIns="0" bIns="0" rtlCol="0" anchor="t">
            <a:spAutoFit/>
          </a:bodyPr>
          <a:lstStyle/>
          <a:p>
            <a:pPr algn="ctr">
              <a:spcAft>
                <a:spcPts val="600"/>
              </a:spcAft>
            </a:pPr>
            <a:r>
              <a:rPr lang="en-US" sz="4000" b="1" spc="100" dirty="0">
                <a:solidFill>
                  <a:srgbClr val="162942"/>
                </a:solidFill>
              </a:rPr>
              <a:t>Pretest Question Review </a:t>
            </a:r>
          </a:p>
        </p:txBody>
      </p:sp>
      <p:sp>
        <p:nvSpPr>
          <p:cNvPr id="2" name="TextBox 1">
            <a:extLst>
              <a:ext uri="{FF2B5EF4-FFF2-40B4-BE49-F238E27FC236}">
                <a16:creationId xmlns:a16="http://schemas.microsoft.com/office/drawing/2014/main" id="{3B81B72E-EA16-4133-94EF-A58E854FA00A}"/>
              </a:ext>
            </a:extLst>
          </p:cNvPr>
          <p:cNvSpPr txBox="1"/>
          <p:nvPr/>
        </p:nvSpPr>
        <p:spPr>
          <a:xfrm>
            <a:off x="781324" y="1049338"/>
            <a:ext cx="10966979" cy="5853013"/>
          </a:xfrm>
          <a:prstGeom prst="rect">
            <a:avLst/>
          </a:prstGeom>
          <a:noFill/>
        </p:spPr>
        <p:txBody>
          <a:bodyPr wrap="square" rtlCol="0">
            <a:spAutoFit/>
          </a:bodyPr>
          <a:lstStyle/>
          <a:p>
            <a:endParaRPr lang="en-US" sz="3200" b="1" dirty="0"/>
          </a:p>
          <a:p>
            <a:r>
              <a:rPr lang="en-US" sz="3200" b="1" dirty="0"/>
              <a:t>Question Three: </a:t>
            </a:r>
          </a:p>
          <a:p>
            <a:pPr marR="0" lvl="0">
              <a:lnSpc>
                <a:spcPct val="107000"/>
              </a:lnSpc>
              <a:spcBef>
                <a:spcPts val="0"/>
              </a:spcBef>
              <a:spcAft>
                <a:spcPts val="0"/>
              </a:spcAft>
            </a:pPr>
            <a:endParaRPr lang="en-US" sz="3200" b="1" dirty="0"/>
          </a:p>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If you have resident suspicious for sepsis who is being treated in the facility with fluids and antibiotics whose MAP drops below 65 what steps should you take.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Document the vitals.</a:t>
            </a:r>
          </a:p>
          <a:p>
            <a:pPr marL="342900" marR="0" lvl="0" indent="-34290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Prepare a SBAR.</a:t>
            </a:r>
          </a:p>
          <a:p>
            <a:pPr marL="342900" marR="0" lvl="0" indent="-34290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Contact the nursing supervisor. </a:t>
            </a:r>
          </a:p>
          <a:p>
            <a:pPr marL="342900" marR="0" lvl="0" indent="-34290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Notify the physician on call.</a:t>
            </a:r>
          </a:p>
          <a:p>
            <a:pPr marL="342900" marR="0" lvl="0" indent="-342900">
              <a:lnSpc>
                <a:spcPct val="107000"/>
              </a:lnSpc>
              <a:spcBef>
                <a:spcPts val="0"/>
              </a:spcBef>
              <a:spcAft>
                <a:spcPts val="80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All of the above</a:t>
            </a:r>
          </a:p>
          <a:p>
            <a:r>
              <a:rPr lang="en-US" sz="3200" b="1" dirty="0"/>
              <a:t>Question Three: E (all of the above)</a:t>
            </a:r>
          </a:p>
          <a:p>
            <a:endParaRPr lang="en-US" sz="3200" b="1" dirty="0"/>
          </a:p>
        </p:txBody>
      </p:sp>
    </p:spTree>
    <p:extLst>
      <p:ext uri="{BB962C8B-B14F-4D97-AF65-F5344CB8AC3E}">
        <p14:creationId xmlns:p14="http://schemas.microsoft.com/office/powerpoint/2010/main" val="4921923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9" y="15100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71372" y="1030288"/>
            <a:ext cx="9487318" cy="6350"/>
          </a:xfrm>
          <a:prstGeom prst="rect">
            <a:avLst/>
          </a:prstGeom>
          <a:solidFill>
            <a:srgbClr val="162942"/>
          </a:solidFill>
        </p:spPr>
      </p:sp>
      <p:sp>
        <p:nvSpPr>
          <p:cNvPr id="12" name="TextBox 12"/>
          <p:cNvSpPr txBox="1"/>
          <p:nvPr/>
        </p:nvSpPr>
        <p:spPr>
          <a:xfrm>
            <a:off x="1171372" y="312391"/>
            <a:ext cx="10073312" cy="615553"/>
          </a:xfrm>
          <a:prstGeom prst="rect">
            <a:avLst/>
          </a:prstGeom>
        </p:spPr>
        <p:txBody>
          <a:bodyPr wrap="square" lIns="0" tIns="0" rIns="0" bIns="0" rtlCol="0" anchor="t">
            <a:spAutoFit/>
          </a:bodyPr>
          <a:lstStyle/>
          <a:p>
            <a:pPr algn="ctr">
              <a:spcAft>
                <a:spcPts val="600"/>
              </a:spcAft>
            </a:pPr>
            <a:r>
              <a:rPr lang="en-US" sz="4000" b="1" spc="100" dirty="0">
                <a:solidFill>
                  <a:srgbClr val="162942"/>
                </a:solidFill>
              </a:rPr>
              <a:t>Pretest Question Review </a:t>
            </a:r>
          </a:p>
        </p:txBody>
      </p:sp>
      <p:sp>
        <p:nvSpPr>
          <p:cNvPr id="2" name="TextBox 1">
            <a:extLst>
              <a:ext uri="{FF2B5EF4-FFF2-40B4-BE49-F238E27FC236}">
                <a16:creationId xmlns:a16="http://schemas.microsoft.com/office/drawing/2014/main" id="{3B81B72E-EA16-4133-94EF-A58E854FA00A}"/>
              </a:ext>
            </a:extLst>
          </p:cNvPr>
          <p:cNvSpPr txBox="1"/>
          <p:nvPr/>
        </p:nvSpPr>
        <p:spPr>
          <a:xfrm>
            <a:off x="781324" y="1049338"/>
            <a:ext cx="10966979" cy="5423344"/>
          </a:xfrm>
          <a:prstGeom prst="rect">
            <a:avLst/>
          </a:prstGeom>
          <a:noFill/>
        </p:spPr>
        <p:txBody>
          <a:bodyPr wrap="square" rtlCol="0">
            <a:spAutoFit/>
          </a:bodyPr>
          <a:lstStyle/>
          <a:p>
            <a:endParaRPr lang="en-US" sz="3200" b="1" dirty="0"/>
          </a:p>
          <a:p>
            <a:r>
              <a:rPr lang="en-US" sz="3200" b="1" dirty="0"/>
              <a:t>Question Four:  </a:t>
            </a:r>
          </a:p>
          <a:p>
            <a:endParaRPr lang="en-US" sz="3200" b="1" dirty="0"/>
          </a:p>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 family member is visiting and reports that their loved one seems less lucid than at the last visit and won’t eat. What steps should you take?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Document the report of a change in mental status.</a:t>
            </a:r>
          </a:p>
          <a:p>
            <a:pPr marL="342900" marR="0" lvl="0" indent="-34290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Assess mental status and report the score the nursing supervisor.</a:t>
            </a:r>
          </a:p>
          <a:p>
            <a:pPr marL="342900" marR="0" lvl="0" indent="-34290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Wait until the shift changes and put it in your note.</a:t>
            </a:r>
          </a:p>
          <a:p>
            <a:pPr marL="342900" marR="0" lvl="0" indent="-342900">
              <a:lnSpc>
                <a:spcPct val="107000"/>
              </a:lnSpc>
              <a:spcBef>
                <a:spcPts val="0"/>
              </a:spcBef>
              <a:spcAft>
                <a:spcPts val="80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A and B.</a:t>
            </a:r>
          </a:p>
          <a:p>
            <a:r>
              <a:rPr lang="en-US" sz="3200" b="1" dirty="0"/>
              <a:t> Question Four: D (both A &amp; B) </a:t>
            </a:r>
          </a:p>
          <a:p>
            <a:endParaRPr lang="en-US" sz="3200" b="1" dirty="0"/>
          </a:p>
        </p:txBody>
      </p:sp>
    </p:spTree>
    <p:extLst>
      <p:ext uri="{BB962C8B-B14F-4D97-AF65-F5344CB8AC3E}">
        <p14:creationId xmlns:p14="http://schemas.microsoft.com/office/powerpoint/2010/main" val="1454605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8"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1283976"/>
            <a:ext cx="9487318" cy="6350"/>
          </a:xfrm>
          <a:prstGeom prst="rect">
            <a:avLst/>
          </a:prstGeom>
          <a:solidFill>
            <a:srgbClr val="162942"/>
          </a:solidFill>
        </p:spPr>
      </p:sp>
      <p:sp>
        <p:nvSpPr>
          <p:cNvPr id="12" name="TextBox 12"/>
          <p:cNvSpPr txBox="1"/>
          <p:nvPr/>
        </p:nvSpPr>
        <p:spPr>
          <a:xfrm>
            <a:off x="1136555" y="513950"/>
            <a:ext cx="10822726" cy="553998"/>
          </a:xfrm>
          <a:prstGeom prst="rect">
            <a:avLst/>
          </a:prstGeom>
        </p:spPr>
        <p:txBody>
          <a:bodyPr wrap="square" lIns="0" tIns="0" rIns="0" bIns="0" rtlCol="0" anchor="t">
            <a:spAutoFit/>
          </a:bodyPr>
          <a:lstStyle/>
          <a:p>
            <a:pPr>
              <a:spcAft>
                <a:spcPts val="600"/>
              </a:spcAft>
            </a:pPr>
            <a:r>
              <a:rPr lang="en-US" sz="3600" b="1" spc="167" dirty="0">
                <a:solidFill>
                  <a:srgbClr val="162942"/>
                </a:solidFill>
              </a:rPr>
              <a:t>Systemic Inflammatory Response Syndrome (SIRS) </a:t>
            </a:r>
          </a:p>
        </p:txBody>
      </p:sp>
      <p:sp>
        <p:nvSpPr>
          <p:cNvPr id="7" name="TextBox 6">
            <a:extLst>
              <a:ext uri="{FF2B5EF4-FFF2-40B4-BE49-F238E27FC236}">
                <a16:creationId xmlns:a16="http://schemas.microsoft.com/office/drawing/2014/main" id="{D4383B1F-740D-41CF-BE79-C54CA9CC3ABF}"/>
              </a:ext>
            </a:extLst>
          </p:cNvPr>
          <p:cNvSpPr txBox="1"/>
          <p:nvPr/>
        </p:nvSpPr>
        <p:spPr>
          <a:xfrm>
            <a:off x="1473200" y="1996147"/>
            <a:ext cx="6096000" cy="2745495"/>
          </a:xfrm>
          <a:prstGeom prst="rect">
            <a:avLst/>
          </a:prstGeom>
          <a:noFill/>
        </p:spPr>
        <p:txBody>
          <a:bodyPr wrap="square">
            <a:spAutoFit/>
          </a:bodyPr>
          <a:lstStyle/>
          <a:p>
            <a:pPr marL="285750" marR="0" lvl="0" indent="-285750">
              <a:lnSpc>
                <a:spcPct val="107000"/>
              </a:lnSpc>
              <a:spcBef>
                <a:spcPts val="0"/>
              </a:spcBef>
              <a:spcAft>
                <a:spcPts val="800"/>
              </a:spcAft>
              <a:buFont typeface="Arial" panose="020B0604020202020204" pitchFamily="34" charset="0"/>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&gt; 100.4 degrees F</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Arial" panose="020B0604020202020204" pitchFamily="34" charset="0"/>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&lt; 96.8 degrees </a:t>
            </a:r>
            <a:r>
              <a:rPr lang="en-US" sz="3000" dirty="0">
                <a:latin typeface="Calibri" panose="020F0502020204030204" pitchFamily="34" charset="0"/>
                <a:ea typeface="Calibri" panose="020F0502020204030204" pitchFamily="34" charset="0"/>
                <a:cs typeface="Calibri" panose="020F0502020204030204" pitchFamily="34" charset="0"/>
              </a:rPr>
              <a:t>F</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&gt; 90 Bpm heart rate</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&gt; 20 per minute respiratory rate</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&gt; 12,000 WBC count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3820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8"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1283976"/>
            <a:ext cx="9487318" cy="6350"/>
          </a:xfrm>
          <a:prstGeom prst="rect">
            <a:avLst/>
          </a:prstGeom>
          <a:solidFill>
            <a:srgbClr val="162942"/>
          </a:solidFill>
        </p:spPr>
      </p:sp>
      <p:sp>
        <p:nvSpPr>
          <p:cNvPr id="12" name="TextBox 12"/>
          <p:cNvSpPr txBox="1"/>
          <p:nvPr/>
        </p:nvSpPr>
        <p:spPr>
          <a:xfrm>
            <a:off x="1136555" y="513950"/>
            <a:ext cx="10822726" cy="615553"/>
          </a:xfrm>
          <a:prstGeom prst="rect">
            <a:avLst/>
          </a:prstGeom>
        </p:spPr>
        <p:txBody>
          <a:bodyPr wrap="square" lIns="0" tIns="0" rIns="0" bIns="0" rtlCol="0" anchor="t">
            <a:spAutoFit/>
          </a:bodyPr>
          <a:lstStyle/>
          <a:p>
            <a:pPr algn="ctr">
              <a:spcAft>
                <a:spcPts val="600"/>
              </a:spcAft>
            </a:pPr>
            <a:r>
              <a:rPr lang="en-US" sz="4000" b="1" spc="167" dirty="0">
                <a:solidFill>
                  <a:srgbClr val="162942"/>
                </a:solidFill>
              </a:rPr>
              <a:t>SIRS Criteria </a:t>
            </a:r>
          </a:p>
        </p:txBody>
      </p:sp>
      <p:sp>
        <p:nvSpPr>
          <p:cNvPr id="7" name="TextBox 6">
            <a:extLst>
              <a:ext uri="{FF2B5EF4-FFF2-40B4-BE49-F238E27FC236}">
                <a16:creationId xmlns:a16="http://schemas.microsoft.com/office/drawing/2014/main" id="{D4383B1F-740D-41CF-BE79-C54CA9CC3ABF}"/>
              </a:ext>
            </a:extLst>
          </p:cNvPr>
          <p:cNvSpPr txBox="1"/>
          <p:nvPr/>
        </p:nvSpPr>
        <p:spPr>
          <a:xfrm>
            <a:off x="1473200" y="1996147"/>
            <a:ext cx="6096000" cy="1757532"/>
          </a:xfrm>
          <a:prstGeom prst="rect">
            <a:avLst/>
          </a:prstGeom>
          <a:noFill/>
        </p:spPr>
        <p:txBody>
          <a:bodyPr wrap="square">
            <a:spAutoFit/>
          </a:bodyPr>
          <a:lstStyle/>
          <a:p>
            <a:pPr marL="285750" marR="0" lvl="0" indent="-285750">
              <a:lnSpc>
                <a:spcPct val="107000"/>
              </a:lnSpc>
              <a:spcBef>
                <a:spcPts val="0"/>
              </a:spcBef>
              <a:spcAft>
                <a:spcPts val="800"/>
              </a:spcAft>
              <a:buFont typeface="Arial" panose="020B0604020202020204" pitchFamily="34" charset="0"/>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Moderate sensitivity </a:t>
            </a:r>
          </a:p>
          <a:p>
            <a:pPr marL="285750" marR="0" lvl="0" indent="-285750">
              <a:lnSpc>
                <a:spcPct val="107000"/>
              </a:lnSpc>
              <a:spcBef>
                <a:spcPts val="0"/>
              </a:spcBef>
              <a:spcAft>
                <a:spcPts val="800"/>
              </a:spcAft>
              <a:buFont typeface="Arial" panose="020B0604020202020204" pitchFamily="34" charset="0"/>
              <a:buChar char="•"/>
            </a:pPr>
            <a:r>
              <a:rPr lang="en-US" sz="3000" dirty="0">
                <a:latin typeface="Calibri" panose="020F0502020204030204" pitchFamily="34" charset="0"/>
                <a:ea typeface="Calibri" panose="020F0502020204030204" pitchFamily="34" charset="0"/>
                <a:cs typeface="Calibri" panose="020F0502020204030204" pitchFamily="34" charset="0"/>
              </a:rPr>
              <a:t>Low specificity </a:t>
            </a:r>
          </a:p>
          <a:p>
            <a:pPr marL="285750" marR="0" lvl="0" indent="-285750">
              <a:lnSpc>
                <a:spcPct val="107000"/>
              </a:lnSpc>
              <a:spcBef>
                <a:spcPts val="0"/>
              </a:spcBef>
              <a:spcAft>
                <a:spcPts val="800"/>
              </a:spcAft>
              <a:buFont typeface="Arial" panose="020B0604020202020204" pitchFamily="34" charset="0"/>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Used extensively from 2003-2013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4082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8"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1283976"/>
            <a:ext cx="9487318" cy="6350"/>
          </a:xfrm>
          <a:prstGeom prst="rect">
            <a:avLst/>
          </a:prstGeom>
          <a:solidFill>
            <a:srgbClr val="162942"/>
          </a:solidFill>
        </p:spPr>
      </p:sp>
      <p:sp>
        <p:nvSpPr>
          <p:cNvPr id="12" name="TextBox 12"/>
          <p:cNvSpPr txBox="1"/>
          <p:nvPr/>
        </p:nvSpPr>
        <p:spPr>
          <a:xfrm>
            <a:off x="1136555" y="513950"/>
            <a:ext cx="10822726" cy="1308050"/>
          </a:xfrm>
          <a:prstGeom prst="rect">
            <a:avLst/>
          </a:prstGeom>
        </p:spPr>
        <p:txBody>
          <a:bodyPr wrap="square" lIns="0" tIns="0" rIns="0" bIns="0" rtlCol="0" anchor="t">
            <a:spAutoFit/>
          </a:bodyPr>
          <a:lstStyle/>
          <a:p>
            <a:pPr algn="ctr">
              <a:spcAft>
                <a:spcPts val="600"/>
              </a:spcAft>
            </a:pPr>
            <a:r>
              <a:rPr lang="en-US" sz="4000" b="1" spc="167" dirty="0">
                <a:solidFill>
                  <a:srgbClr val="162942"/>
                </a:solidFill>
              </a:rPr>
              <a:t>SIRS gave way to SOFA in 2014 </a:t>
            </a:r>
          </a:p>
          <a:p>
            <a:pPr algn="ctr">
              <a:spcAft>
                <a:spcPts val="600"/>
              </a:spcAft>
            </a:pPr>
            <a:r>
              <a:rPr lang="en-US" sz="4000" b="1" spc="167" dirty="0">
                <a:solidFill>
                  <a:srgbClr val="162942"/>
                </a:solidFill>
              </a:rPr>
              <a:t> </a:t>
            </a:r>
          </a:p>
        </p:txBody>
      </p:sp>
      <p:sp>
        <p:nvSpPr>
          <p:cNvPr id="7" name="TextBox 6">
            <a:extLst>
              <a:ext uri="{FF2B5EF4-FFF2-40B4-BE49-F238E27FC236}">
                <a16:creationId xmlns:a16="http://schemas.microsoft.com/office/drawing/2014/main" id="{D4383B1F-740D-41CF-BE79-C54CA9CC3ABF}"/>
              </a:ext>
            </a:extLst>
          </p:cNvPr>
          <p:cNvSpPr txBox="1"/>
          <p:nvPr/>
        </p:nvSpPr>
        <p:spPr>
          <a:xfrm>
            <a:off x="1473200" y="1996147"/>
            <a:ext cx="6096000" cy="2950680"/>
          </a:xfrm>
          <a:prstGeom prst="rect">
            <a:avLst/>
          </a:prstGeom>
          <a:noFill/>
        </p:spPr>
        <p:txBody>
          <a:bodyPr wrap="square">
            <a:spAutoFit/>
          </a:bodyPr>
          <a:lstStyle/>
          <a:p>
            <a:pPr marL="285750" marR="0" lvl="0" indent="-285750">
              <a:lnSpc>
                <a:spcPct val="107000"/>
              </a:lnSpc>
              <a:spcBef>
                <a:spcPts val="0"/>
              </a:spcBef>
              <a:spcAft>
                <a:spcPts val="800"/>
              </a:spcAft>
              <a:buFont typeface="Arial" panose="020B0604020202020204" pitchFamily="34" charset="0"/>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Quick </a:t>
            </a:r>
          </a:p>
          <a:p>
            <a:pPr marL="285750" marR="0" lvl="0" indent="-285750">
              <a:lnSpc>
                <a:spcPct val="107000"/>
              </a:lnSpc>
              <a:spcBef>
                <a:spcPts val="0"/>
              </a:spcBef>
              <a:spcAft>
                <a:spcPts val="800"/>
              </a:spcAft>
              <a:buFont typeface="Arial" panose="020B0604020202020204" pitchFamily="34" charset="0"/>
              <a:buChar char="•"/>
            </a:pPr>
            <a:r>
              <a:rPr lang="en-US" sz="3000" dirty="0">
                <a:latin typeface="Calibri" panose="020F0502020204030204" pitchFamily="34" charset="0"/>
                <a:ea typeface="Calibri" panose="020F0502020204030204" pitchFamily="34" charset="0"/>
                <a:cs typeface="Calibri" panose="020F0502020204030204" pitchFamily="34" charset="0"/>
              </a:rPr>
              <a:t>Sequential </a:t>
            </a:r>
          </a:p>
          <a:p>
            <a:pPr marL="285750" marR="0" lvl="0" indent="-285750">
              <a:lnSpc>
                <a:spcPct val="107000"/>
              </a:lnSpc>
              <a:spcBef>
                <a:spcPts val="0"/>
              </a:spcBef>
              <a:spcAft>
                <a:spcPts val="800"/>
              </a:spcAft>
              <a:buFont typeface="Arial" panose="020B0604020202020204" pitchFamily="34" charset="0"/>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Organ </a:t>
            </a:r>
          </a:p>
          <a:p>
            <a:pPr marL="285750" marR="0" lvl="0" indent="-285750">
              <a:lnSpc>
                <a:spcPct val="107000"/>
              </a:lnSpc>
              <a:spcBef>
                <a:spcPts val="0"/>
              </a:spcBef>
              <a:spcAft>
                <a:spcPts val="800"/>
              </a:spcAft>
              <a:buFont typeface="Arial" panose="020B0604020202020204" pitchFamily="34" charset="0"/>
              <a:buChar char="•"/>
            </a:pPr>
            <a:r>
              <a:rPr lang="en-US" sz="3000" dirty="0">
                <a:latin typeface="Calibri" panose="020F0502020204030204" pitchFamily="34" charset="0"/>
                <a:ea typeface="Calibri" panose="020F0502020204030204" pitchFamily="34" charset="0"/>
                <a:cs typeface="Calibri" panose="020F0502020204030204" pitchFamily="34" charset="0"/>
              </a:rPr>
              <a:t>Failure </a:t>
            </a:r>
          </a:p>
          <a:p>
            <a:pPr marL="285750" marR="0" lvl="0" indent="-285750">
              <a:lnSpc>
                <a:spcPct val="107000"/>
              </a:lnSpc>
              <a:spcBef>
                <a:spcPts val="0"/>
              </a:spcBef>
              <a:spcAft>
                <a:spcPts val="800"/>
              </a:spcAft>
              <a:buFont typeface="Arial" panose="020B0604020202020204" pitchFamily="34" charset="0"/>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Assessment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6626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9"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1283976"/>
            <a:ext cx="9487318" cy="6350"/>
          </a:xfrm>
          <a:prstGeom prst="rect">
            <a:avLst/>
          </a:prstGeom>
          <a:solidFill>
            <a:srgbClr val="162942"/>
          </a:solidFill>
        </p:spPr>
      </p:sp>
      <p:sp>
        <p:nvSpPr>
          <p:cNvPr id="12" name="TextBox 12"/>
          <p:cNvSpPr txBox="1"/>
          <p:nvPr/>
        </p:nvSpPr>
        <p:spPr>
          <a:xfrm>
            <a:off x="1136555" y="513950"/>
            <a:ext cx="10822726" cy="615553"/>
          </a:xfrm>
          <a:prstGeom prst="rect">
            <a:avLst/>
          </a:prstGeom>
        </p:spPr>
        <p:txBody>
          <a:bodyPr wrap="square" lIns="0" tIns="0" rIns="0" bIns="0" rtlCol="0" anchor="t">
            <a:spAutoFit/>
          </a:bodyPr>
          <a:lstStyle/>
          <a:p>
            <a:pPr>
              <a:spcAft>
                <a:spcPts val="600"/>
              </a:spcAft>
            </a:pPr>
            <a:r>
              <a:rPr lang="en-US" sz="4000" b="1" spc="167" dirty="0">
                <a:solidFill>
                  <a:srgbClr val="162942"/>
                </a:solidFill>
              </a:rPr>
              <a:t>Q SOFA </a:t>
            </a:r>
          </a:p>
        </p:txBody>
      </p:sp>
      <p:sp>
        <p:nvSpPr>
          <p:cNvPr id="7" name="TextBox 6">
            <a:extLst>
              <a:ext uri="{FF2B5EF4-FFF2-40B4-BE49-F238E27FC236}">
                <a16:creationId xmlns:a16="http://schemas.microsoft.com/office/drawing/2014/main" id="{D4383B1F-740D-41CF-BE79-C54CA9CC3ABF}"/>
              </a:ext>
            </a:extLst>
          </p:cNvPr>
          <p:cNvSpPr txBox="1"/>
          <p:nvPr/>
        </p:nvSpPr>
        <p:spPr>
          <a:xfrm>
            <a:off x="1136556" y="1826711"/>
            <a:ext cx="9954777" cy="4516236"/>
          </a:xfrm>
          <a:prstGeom prst="rect">
            <a:avLst/>
          </a:prstGeom>
          <a:noFill/>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 sepsis screening tool for use in the non-ICU setting</a:t>
            </a:r>
          </a:p>
          <a:p>
            <a:pPr marR="0" lvl="0">
              <a:lnSpc>
                <a:spcPct val="107000"/>
              </a:lnSpc>
              <a:spcBef>
                <a:spcPts val="0"/>
              </a:spcBef>
              <a:spcAft>
                <a:spcPts val="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Developed in 2014 by The Third International Sepsis Consensus Definitions Task Force (a panel of sepsis experts)</a:t>
            </a:r>
          </a:p>
          <a:p>
            <a:pPr marR="0" lvl="0">
              <a:lnSpc>
                <a:spcPct val="107000"/>
              </a:lnSpc>
              <a:spcBef>
                <a:spcPts val="0"/>
              </a:spcBef>
              <a:spcAft>
                <a:spcPts val="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3 criteria used to generate a score that identifies patients with suspected infection who are at greater risk for poor outcomes outside of the ICU.</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8897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9"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1283976"/>
            <a:ext cx="9487318" cy="6350"/>
          </a:xfrm>
          <a:prstGeom prst="rect">
            <a:avLst/>
          </a:prstGeom>
          <a:solidFill>
            <a:srgbClr val="162942"/>
          </a:solidFill>
        </p:spPr>
      </p:sp>
      <p:sp>
        <p:nvSpPr>
          <p:cNvPr id="12" name="TextBox 12"/>
          <p:cNvSpPr txBox="1"/>
          <p:nvPr/>
        </p:nvSpPr>
        <p:spPr>
          <a:xfrm>
            <a:off x="1136555" y="513950"/>
            <a:ext cx="10822726" cy="615553"/>
          </a:xfrm>
          <a:prstGeom prst="rect">
            <a:avLst/>
          </a:prstGeom>
        </p:spPr>
        <p:txBody>
          <a:bodyPr wrap="square" lIns="0" tIns="0" rIns="0" bIns="0" rtlCol="0" anchor="t">
            <a:spAutoFit/>
          </a:bodyPr>
          <a:lstStyle/>
          <a:p>
            <a:pPr algn="ctr">
              <a:spcAft>
                <a:spcPts val="600"/>
              </a:spcAft>
            </a:pPr>
            <a:r>
              <a:rPr lang="en-US" sz="4000" b="1" spc="167" dirty="0">
                <a:solidFill>
                  <a:srgbClr val="162942"/>
                </a:solidFill>
              </a:rPr>
              <a:t>Q SOFA </a:t>
            </a:r>
          </a:p>
        </p:txBody>
      </p:sp>
      <p:sp>
        <p:nvSpPr>
          <p:cNvPr id="7" name="TextBox 6">
            <a:extLst>
              <a:ext uri="{FF2B5EF4-FFF2-40B4-BE49-F238E27FC236}">
                <a16:creationId xmlns:a16="http://schemas.microsoft.com/office/drawing/2014/main" id="{D4383B1F-740D-41CF-BE79-C54CA9CC3ABF}"/>
              </a:ext>
            </a:extLst>
          </p:cNvPr>
          <p:cNvSpPr txBox="1"/>
          <p:nvPr/>
        </p:nvSpPr>
        <p:spPr>
          <a:xfrm>
            <a:off x="1136556" y="1826711"/>
            <a:ext cx="9954777" cy="6104363"/>
          </a:xfrm>
          <a:prstGeom prst="rect">
            <a:avLst/>
          </a:prstGeom>
          <a:noFill/>
        </p:spPr>
        <p:txBody>
          <a:bodyPr wrap="square">
            <a:spAutoFit/>
          </a:bodyPr>
          <a:lstStyle/>
          <a:p>
            <a:pPr marL="342900" marR="0" lvl="0" indent="-342900">
              <a:lnSpc>
                <a:spcPct val="150000"/>
              </a:lnSpc>
              <a:spcBef>
                <a:spcPts val="0"/>
              </a:spcBef>
              <a:spcAft>
                <a:spcPts val="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3 criteria used are as follows:</a:t>
            </a:r>
            <a:endParaRPr lang="en-US" sz="3000" dirty="0">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50000"/>
              </a:lnSpc>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Altered mental status (Glasgow coma scale &lt;15)</a:t>
            </a:r>
            <a:endParaRPr lang="en-US" sz="3000" dirty="0">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50000"/>
              </a:lnSpc>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Low blood pressure (SBP≤100 mmHg)</a:t>
            </a:r>
            <a:endParaRPr lang="en-US" sz="3000" dirty="0">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nSpc>
                <a:spcPct val="150000"/>
              </a:lnSpc>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High respiratory rate (≥22 breaths per min)</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One point is assigned for each criterion met.</a:t>
            </a:r>
          </a:p>
          <a:p>
            <a:pPr marL="342900" indent="-342900">
              <a:lnSpc>
                <a:spcPct val="150000"/>
              </a:lnSpc>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The presence of 2 or more Q SOFA points near the onset of infection is associated with a greater risk of death.</a:t>
            </a:r>
          </a:p>
          <a:p>
            <a:pPr marL="342900" marR="0" lvl="0" indent="-342900">
              <a:lnSpc>
                <a:spcPct val="150000"/>
              </a:lnSpc>
              <a:spcBef>
                <a:spcPts val="0"/>
              </a:spcBef>
              <a:spcAft>
                <a:spcPts val="0"/>
              </a:spcAft>
              <a:buFont typeface="Symbol" panose="05050102010706020507" pitchFamily="18" charset="2"/>
              <a:buChar char=""/>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0147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9"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1283976"/>
            <a:ext cx="9487318" cy="6350"/>
          </a:xfrm>
          <a:prstGeom prst="rect">
            <a:avLst/>
          </a:prstGeom>
          <a:solidFill>
            <a:srgbClr val="162942"/>
          </a:solidFill>
        </p:spPr>
      </p:sp>
      <p:sp>
        <p:nvSpPr>
          <p:cNvPr id="12" name="TextBox 12"/>
          <p:cNvSpPr txBox="1"/>
          <p:nvPr/>
        </p:nvSpPr>
        <p:spPr>
          <a:xfrm>
            <a:off x="1136555" y="513950"/>
            <a:ext cx="10822726" cy="615553"/>
          </a:xfrm>
          <a:prstGeom prst="rect">
            <a:avLst/>
          </a:prstGeom>
        </p:spPr>
        <p:txBody>
          <a:bodyPr wrap="square" lIns="0" tIns="0" rIns="0" bIns="0" rtlCol="0" anchor="t">
            <a:spAutoFit/>
          </a:bodyPr>
          <a:lstStyle/>
          <a:p>
            <a:pPr>
              <a:spcAft>
                <a:spcPts val="600"/>
              </a:spcAft>
            </a:pPr>
            <a:r>
              <a:rPr lang="en-US" sz="4000" b="1" spc="167" dirty="0">
                <a:solidFill>
                  <a:srgbClr val="162942"/>
                </a:solidFill>
              </a:rPr>
              <a:t>Q SOFA </a:t>
            </a:r>
          </a:p>
        </p:txBody>
      </p:sp>
      <p:sp>
        <p:nvSpPr>
          <p:cNvPr id="7" name="TextBox 6">
            <a:extLst>
              <a:ext uri="{FF2B5EF4-FFF2-40B4-BE49-F238E27FC236}">
                <a16:creationId xmlns:a16="http://schemas.microsoft.com/office/drawing/2014/main" id="{D4383B1F-740D-41CF-BE79-C54CA9CC3ABF}"/>
              </a:ext>
            </a:extLst>
          </p:cNvPr>
          <p:cNvSpPr txBox="1"/>
          <p:nvPr/>
        </p:nvSpPr>
        <p:spPr>
          <a:xfrm>
            <a:off x="1136556" y="1826711"/>
            <a:ext cx="9954777" cy="1654940"/>
          </a:xfrm>
          <a:prstGeom prst="rect">
            <a:avLst/>
          </a:prstGeom>
          <a:noFill/>
        </p:spPr>
        <p:txBody>
          <a:bodyPr wrap="square">
            <a:spAutoFit/>
          </a:bodyPr>
          <a:lstStyle/>
          <a:p>
            <a:pPr>
              <a:lnSpc>
                <a:spcPct val="107000"/>
              </a:lnSpc>
              <a:spcAft>
                <a:spcPts val="800"/>
              </a:spcAft>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FOR DEMONSTRATION OF Q SOFA CALCULATION VISIT </a:t>
            </a:r>
            <a:r>
              <a:rPr lang="en-US" sz="3000"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5"/>
              </a:rPr>
              <a:t>https://qsofa.org/calc.php</a:t>
            </a: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and enter the necessary values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733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9"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1283976"/>
            <a:ext cx="9487318" cy="6350"/>
          </a:xfrm>
          <a:prstGeom prst="rect">
            <a:avLst/>
          </a:prstGeom>
          <a:solidFill>
            <a:srgbClr val="162942"/>
          </a:solidFill>
        </p:spPr>
      </p:sp>
      <p:sp>
        <p:nvSpPr>
          <p:cNvPr id="12" name="TextBox 12"/>
          <p:cNvSpPr txBox="1"/>
          <p:nvPr/>
        </p:nvSpPr>
        <p:spPr>
          <a:xfrm>
            <a:off x="1136555" y="513950"/>
            <a:ext cx="10822726" cy="615553"/>
          </a:xfrm>
          <a:prstGeom prst="rect">
            <a:avLst/>
          </a:prstGeom>
        </p:spPr>
        <p:txBody>
          <a:bodyPr wrap="square" lIns="0" tIns="0" rIns="0" bIns="0" rtlCol="0" anchor="t">
            <a:spAutoFit/>
          </a:bodyPr>
          <a:lstStyle/>
          <a:p>
            <a:pPr>
              <a:spcAft>
                <a:spcPts val="600"/>
              </a:spcAft>
            </a:pPr>
            <a:r>
              <a:rPr lang="en-US" sz="4000" b="1" spc="167" dirty="0">
                <a:solidFill>
                  <a:srgbClr val="162942"/>
                </a:solidFill>
              </a:rPr>
              <a:t>Q SOFA LIMITATIONS  </a:t>
            </a:r>
          </a:p>
        </p:txBody>
      </p:sp>
      <p:sp>
        <p:nvSpPr>
          <p:cNvPr id="7" name="TextBox 6">
            <a:extLst>
              <a:ext uri="{FF2B5EF4-FFF2-40B4-BE49-F238E27FC236}">
                <a16:creationId xmlns:a16="http://schemas.microsoft.com/office/drawing/2014/main" id="{D4383B1F-740D-41CF-BE79-C54CA9CC3ABF}"/>
              </a:ext>
            </a:extLst>
          </p:cNvPr>
          <p:cNvSpPr txBox="1"/>
          <p:nvPr/>
        </p:nvSpPr>
        <p:spPr>
          <a:xfrm>
            <a:off x="902825" y="1444799"/>
            <a:ext cx="10679575" cy="5504199"/>
          </a:xfrm>
          <a:prstGeom prst="rect">
            <a:avLst/>
          </a:prstGeom>
          <a:noFill/>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Accurately assessing altered mental status can be difficult at the bedside.</a:t>
            </a:r>
          </a:p>
          <a:p>
            <a:pPr marR="0" lvl="0">
              <a:lnSpc>
                <a:spcPct val="107000"/>
              </a:lnSpc>
              <a:spcBef>
                <a:spcPts val="0"/>
              </a:spcBef>
              <a:spcAft>
                <a:spcPts val="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Q SOFA uses the Glasgow coma scale to define altered mental status for sepsis, however, the scale was created to measure a person's level of consciousness after a brain injury - and those with suspected sepsis may not necessarily have a brain injury.</a:t>
            </a:r>
          </a:p>
          <a:p>
            <a:pPr marR="0" lvl="0">
              <a:lnSpc>
                <a:spcPct val="107000"/>
              </a:lnSpc>
              <a:spcBef>
                <a:spcPts val="0"/>
              </a:spcBef>
              <a:spcAft>
                <a:spcPts val="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Lactate level was not included as a biomarker; this is a well-documented prognostic marker in patients with sepsis.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8886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9"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1283976"/>
            <a:ext cx="9487318" cy="6350"/>
          </a:xfrm>
          <a:prstGeom prst="rect">
            <a:avLst/>
          </a:prstGeom>
          <a:solidFill>
            <a:srgbClr val="162942"/>
          </a:solidFill>
        </p:spPr>
      </p:sp>
      <p:sp>
        <p:nvSpPr>
          <p:cNvPr id="12" name="TextBox 12"/>
          <p:cNvSpPr txBox="1"/>
          <p:nvPr/>
        </p:nvSpPr>
        <p:spPr>
          <a:xfrm>
            <a:off x="1136555" y="513950"/>
            <a:ext cx="10822726" cy="615553"/>
          </a:xfrm>
          <a:prstGeom prst="rect">
            <a:avLst/>
          </a:prstGeom>
        </p:spPr>
        <p:txBody>
          <a:bodyPr wrap="square" lIns="0" tIns="0" rIns="0" bIns="0" rtlCol="0" anchor="t">
            <a:spAutoFit/>
          </a:bodyPr>
          <a:lstStyle/>
          <a:p>
            <a:pPr>
              <a:spcAft>
                <a:spcPts val="600"/>
              </a:spcAft>
            </a:pPr>
            <a:r>
              <a:rPr lang="en-US" sz="4000" b="1" spc="167" dirty="0">
                <a:solidFill>
                  <a:srgbClr val="162942"/>
                </a:solidFill>
              </a:rPr>
              <a:t>MINNESOTA HOSPITAL ASSOC. TOOL</a:t>
            </a:r>
          </a:p>
        </p:txBody>
      </p:sp>
      <p:pic>
        <p:nvPicPr>
          <p:cNvPr id="3" name="Picture 2" descr="Diagram, text&#10;&#10;Description automatically generated">
            <a:extLst>
              <a:ext uri="{FF2B5EF4-FFF2-40B4-BE49-F238E27FC236}">
                <a16:creationId xmlns:a16="http://schemas.microsoft.com/office/drawing/2014/main" id="{42F1304D-19E5-4249-8B10-B5E7CF2B86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7605" y="1444799"/>
            <a:ext cx="4447071" cy="5113408"/>
          </a:xfrm>
          <a:prstGeom prst="rect">
            <a:avLst/>
          </a:prstGeom>
        </p:spPr>
      </p:pic>
    </p:spTree>
    <p:extLst>
      <p:ext uri="{BB962C8B-B14F-4D97-AF65-F5344CB8AC3E}">
        <p14:creationId xmlns:p14="http://schemas.microsoft.com/office/powerpoint/2010/main" val="703197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3937B6-EA5B-47E7-90C9-63E0CC2D77AA}"/>
              </a:ext>
            </a:extLst>
          </p:cNvPr>
          <p:cNvSpPr/>
          <p:nvPr/>
        </p:nvSpPr>
        <p:spPr>
          <a:xfrm>
            <a:off x="112755" y="131072"/>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Diagram, text&#10;&#10;Description automatically generated">
            <a:extLst>
              <a:ext uri="{FF2B5EF4-FFF2-40B4-BE49-F238E27FC236}">
                <a16:creationId xmlns:a16="http://schemas.microsoft.com/office/drawing/2014/main" id="{74428B3A-CB1F-41B5-9759-9D81CF7A6920}"/>
              </a:ext>
            </a:extLst>
          </p:cNvPr>
          <p:cNvPicPr>
            <a:picLocks noChangeAspect="1"/>
          </p:cNvPicPr>
          <p:nvPr/>
        </p:nvPicPr>
        <p:blipFill rotWithShape="1">
          <a:blip r:embed="rId3">
            <a:extLst>
              <a:ext uri="{28A0092B-C50C-407E-A947-70E740481C1C}">
                <a14:useLocalDpi xmlns:a14="http://schemas.microsoft.com/office/drawing/2010/main" val="0"/>
              </a:ext>
            </a:extLst>
          </a:blip>
          <a:srcRect t="6168" b="5285"/>
          <a:stretch/>
        </p:blipFill>
        <p:spPr>
          <a:xfrm>
            <a:off x="643534" y="587404"/>
            <a:ext cx="10904931" cy="5683192"/>
          </a:xfrm>
          <a:prstGeom prst="rect">
            <a:avLst/>
          </a:prstGeom>
        </p:spPr>
      </p:pic>
    </p:spTree>
    <p:extLst>
      <p:ext uri="{BB962C8B-B14F-4D97-AF65-F5344CB8AC3E}">
        <p14:creationId xmlns:p14="http://schemas.microsoft.com/office/powerpoint/2010/main" val="39220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151683"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2018882" y="869796"/>
            <a:ext cx="9487318" cy="6350"/>
          </a:xfrm>
          <a:prstGeom prst="rect">
            <a:avLst/>
          </a:prstGeom>
          <a:solidFill>
            <a:srgbClr val="162942"/>
          </a:solidFill>
        </p:spPr>
      </p:sp>
      <p:sp>
        <p:nvSpPr>
          <p:cNvPr id="11" name="TextBox 11"/>
          <p:cNvSpPr txBox="1"/>
          <p:nvPr/>
        </p:nvSpPr>
        <p:spPr>
          <a:xfrm>
            <a:off x="8113713" y="496994"/>
            <a:ext cx="3392487" cy="277640"/>
          </a:xfrm>
          <a:prstGeom prst="rect">
            <a:avLst/>
          </a:prstGeom>
        </p:spPr>
        <p:txBody>
          <a:bodyPr lIns="0" tIns="0" rIns="0" bIns="0" rtlCol="0" anchor="t">
            <a:spAutoFit/>
          </a:bodyPr>
          <a:lstStyle/>
          <a:p>
            <a:pPr algn="r">
              <a:lnSpc>
                <a:spcPts val="2333"/>
              </a:lnSpc>
            </a:pPr>
            <a:r>
              <a:rPr lang="en-US" sz="1667" spc="167" dirty="0">
                <a:solidFill>
                  <a:srgbClr val="162942"/>
                </a:solidFill>
                <a:latin typeface="Calibri (Body)"/>
              </a:rPr>
              <a:t>Sepsis Training Day # 2</a:t>
            </a:r>
          </a:p>
        </p:txBody>
      </p:sp>
      <p:sp>
        <p:nvSpPr>
          <p:cNvPr id="12" name="TextBox 12"/>
          <p:cNvSpPr txBox="1"/>
          <p:nvPr/>
        </p:nvSpPr>
        <p:spPr>
          <a:xfrm>
            <a:off x="2018882" y="496994"/>
            <a:ext cx="5320081" cy="277897"/>
          </a:xfrm>
          <a:prstGeom prst="rect">
            <a:avLst/>
          </a:prstGeom>
        </p:spPr>
        <p:txBody>
          <a:bodyPr lIns="0" tIns="0" rIns="0" bIns="0" rtlCol="0" anchor="t">
            <a:spAutoFit/>
          </a:bodyPr>
          <a:lstStyle/>
          <a:p>
            <a:pPr>
              <a:lnSpc>
                <a:spcPts val="2341"/>
              </a:lnSpc>
            </a:pPr>
            <a:r>
              <a:rPr lang="en-US" sz="1673" spc="167" dirty="0">
                <a:solidFill>
                  <a:srgbClr val="162942"/>
                </a:solidFill>
                <a:latin typeface="Calibri(Body)"/>
              </a:rPr>
              <a:t>Outline </a:t>
            </a:r>
          </a:p>
        </p:txBody>
      </p:sp>
      <p:sp>
        <p:nvSpPr>
          <p:cNvPr id="13" name="TextBox 13"/>
          <p:cNvSpPr txBox="1"/>
          <p:nvPr/>
        </p:nvSpPr>
        <p:spPr>
          <a:xfrm>
            <a:off x="2018882" y="1343909"/>
            <a:ext cx="9487318" cy="3771225"/>
          </a:xfrm>
          <a:prstGeom prst="rect">
            <a:avLst/>
          </a:prstGeom>
        </p:spPr>
        <p:txBody>
          <a:bodyPr wrap="square" lIns="0" tIns="0" rIns="0" bIns="0" rtlCol="0" anchor="t">
            <a:spAutoFit/>
          </a:bodyPr>
          <a:lstStyle/>
          <a:p>
            <a:pPr marL="285750" marR="0" indent="-285750">
              <a:lnSpc>
                <a:spcPct val="107000"/>
              </a:lnSpc>
              <a:spcBef>
                <a:spcPts val="0"/>
              </a:spcBef>
              <a:spcAft>
                <a:spcPts val="800"/>
              </a:spcAft>
              <a:buFont typeface="Wingdings" panose="05000000000000000000" pitchFamily="2"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Pre-Test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Wingdings" panose="05000000000000000000" pitchFamily="2"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Institute of Medicine Recommendations</a:t>
            </a:r>
          </a:p>
          <a:p>
            <a:pPr marL="285750" marR="0" indent="-285750">
              <a:lnSpc>
                <a:spcPct val="107000"/>
              </a:lnSpc>
              <a:spcBef>
                <a:spcPts val="0"/>
              </a:spcBef>
              <a:spcAft>
                <a:spcPts val="800"/>
              </a:spcAft>
              <a:buFont typeface="Wingdings" panose="05000000000000000000" pitchFamily="2" charset="2"/>
              <a:buChar char="§"/>
            </a:pPr>
            <a:r>
              <a:rPr lang="en-US" b="1" dirty="0">
                <a:latin typeface="Calibri" panose="020F0502020204030204" pitchFamily="34" charset="0"/>
                <a:ea typeface="Calibri" panose="020F0502020204030204" pitchFamily="34" charset="0"/>
                <a:cs typeface="Times New Roman" panose="02020603050405020304" pitchFamily="18" charset="0"/>
              </a:rPr>
              <a:t>Recap of Day 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Wingdings" panose="05000000000000000000" pitchFamily="2"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Best Practice Models for Early Recognition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Wingdings" panose="05000000000000000000" pitchFamily="2"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Best Practice Models for Implementation of a Quality Improvement/Performance Improvement Initiative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Wingdings" panose="05000000000000000000" pitchFamily="2"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Barriers to Implementation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Wingdings" panose="05000000000000000000" pitchFamily="2"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Facilitators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Wingdings" panose="05000000000000000000" pitchFamily="2"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Questions and Answers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Wingdings" panose="05000000000000000000" pitchFamily="2" charset="2"/>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Pre-Test Answer Review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9454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text&#10;&#10;Description automatically generated">
            <a:extLst>
              <a:ext uri="{FF2B5EF4-FFF2-40B4-BE49-F238E27FC236}">
                <a16:creationId xmlns:a16="http://schemas.microsoft.com/office/drawing/2014/main" id="{94D90519-63E1-4D0F-845A-7AE337FDFAD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98"/>
          <a:stretch/>
        </p:blipFill>
        <p:spPr>
          <a:xfrm>
            <a:off x="1153148" y="122465"/>
            <a:ext cx="9885704" cy="6735535"/>
          </a:xfrm>
        </p:spPr>
      </p:pic>
    </p:spTree>
    <p:extLst>
      <p:ext uri="{BB962C8B-B14F-4D97-AF65-F5344CB8AC3E}">
        <p14:creationId xmlns:p14="http://schemas.microsoft.com/office/powerpoint/2010/main" val="3188598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9"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1893576"/>
            <a:ext cx="9487318" cy="6350"/>
          </a:xfrm>
          <a:prstGeom prst="rect">
            <a:avLst/>
          </a:prstGeom>
          <a:solidFill>
            <a:srgbClr val="162942"/>
          </a:solidFill>
        </p:spPr>
      </p:sp>
      <p:sp>
        <p:nvSpPr>
          <p:cNvPr id="12" name="TextBox 12"/>
          <p:cNvSpPr txBox="1"/>
          <p:nvPr/>
        </p:nvSpPr>
        <p:spPr>
          <a:xfrm>
            <a:off x="1136555" y="513950"/>
            <a:ext cx="10822726" cy="1308050"/>
          </a:xfrm>
          <a:prstGeom prst="rect">
            <a:avLst/>
          </a:prstGeom>
        </p:spPr>
        <p:txBody>
          <a:bodyPr wrap="square" lIns="0" tIns="0" rIns="0" bIns="0" rtlCol="0" anchor="t">
            <a:spAutoFit/>
          </a:bodyPr>
          <a:lstStyle/>
          <a:p>
            <a:pPr>
              <a:spcAft>
                <a:spcPts val="600"/>
              </a:spcAft>
            </a:pPr>
            <a:r>
              <a:rPr lang="en-US" sz="4000" b="1" spc="167" dirty="0">
                <a:solidFill>
                  <a:srgbClr val="162942"/>
                </a:solidFill>
              </a:rPr>
              <a:t>MINNESOTA HOSPITAL ASSOC. TOOL</a:t>
            </a:r>
          </a:p>
          <a:p>
            <a:pPr>
              <a:spcAft>
                <a:spcPts val="600"/>
              </a:spcAft>
            </a:pPr>
            <a:r>
              <a:rPr lang="en-US" sz="4000" b="1" spc="167" dirty="0">
                <a:solidFill>
                  <a:srgbClr val="162942"/>
                </a:solidFill>
              </a:rPr>
              <a:t>100: 100: 100 USES </a:t>
            </a:r>
          </a:p>
        </p:txBody>
      </p:sp>
      <p:sp>
        <p:nvSpPr>
          <p:cNvPr id="2" name="TextBox 1">
            <a:extLst>
              <a:ext uri="{FF2B5EF4-FFF2-40B4-BE49-F238E27FC236}">
                <a16:creationId xmlns:a16="http://schemas.microsoft.com/office/drawing/2014/main" id="{2B288487-1B05-41E0-8249-6636572985D0}"/>
              </a:ext>
            </a:extLst>
          </p:cNvPr>
          <p:cNvSpPr txBox="1"/>
          <p:nvPr/>
        </p:nvSpPr>
        <p:spPr>
          <a:xfrm>
            <a:off x="781325" y="1893576"/>
            <a:ext cx="11177956" cy="4628960"/>
          </a:xfrm>
          <a:prstGeom prst="rect">
            <a:avLst/>
          </a:prstGeom>
          <a:noFill/>
        </p:spPr>
        <p:txBody>
          <a:bodyPr wrap="square" rtlCol="0">
            <a:spAutoFit/>
          </a:bodyPr>
          <a:lstStyle/>
          <a:p>
            <a:pPr marL="0" marR="0">
              <a:lnSpc>
                <a:spcPct val="107000"/>
              </a:lnSpc>
              <a:spcBef>
                <a:spcPts val="0"/>
              </a:spcBef>
              <a:spcAft>
                <a:spcPts val="0"/>
              </a:spcAft>
            </a:pPr>
            <a:r>
              <a:rPr lang="en-US" sz="3000" u="none" strike="noStrike"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 screening triage tool for detection of sepsis in long term care settings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Created in response to rising sepsis mortality among older adults.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Initiates intensive surveillance of sepsis by front line medical staff.</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60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Targeted to provide for more structured communication between front line medical staff (CNAs/GNAs/Med-Techs/Medical Assistants) and clinicians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96695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9"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1893576"/>
            <a:ext cx="9487318" cy="6350"/>
          </a:xfrm>
          <a:prstGeom prst="rect">
            <a:avLst/>
          </a:prstGeom>
          <a:solidFill>
            <a:srgbClr val="162942"/>
          </a:solidFill>
        </p:spPr>
      </p:sp>
      <p:sp>
        <p:nvSpPr>
          <p:cNvPr id="12" name="TextBox 12"/>
          <p:cNvSpPr txBox="1"/>
          <p:nvPr/>
        </p:nvSpPr>
        <p:spPr>
          <a:xfrm>
            <a:off x="1136555" y="513950"/>
            <a:ext cx="10822726" cy="1308050"/>
          </a:xfrm>
          <a:prstGeom prst="rect">
            <a:avLst/>
          </a:prstGeom>
        </p:spPr>
        <p:txBody>
          <a:bodyPr wrap="square" lIns="0" tIns="0" rIns="0" bIns="0" rtlCol="0" anchor="t">
            <a:spAutoFit/>
          </a:bodyPr>
          <a:lstStyle/>
          <a:p>
            <a:pPr>
              <a:spcAft>
                <a:spcPts val="600"/>
              </a:spcAft>
            </a:pPr>
            <a:r>
              <a:rPr lang="en-US" sz="4000" b="1" spc="167" dirty="0">
                <a:solidFill>
                  <a:srgbClr val="162942"/>
                </a:solidFill>
              </a:rPr>
              <a:t>MINNESOTA HOSPITAL ASSOC. TOOL</a:t>
            </a:r>
          </a:p>
          <a:p>
            <a:pPr>
              <a:spcAft>
                <a:spcPts val="600"/>
              </a:spcAft>
            </a:pPr>
            <a:r>
              <a:rPr lang="en-US" sz="4000" b="1" spc="167" dirty="0">
                <a:solidFill>
                  <a:srgbClr val="162942"/>
                </a:solidFill>
              </a:rPr>
              <a:t>100; 100; 100</a:t>
            </a:r>
          </a:p>
        </p:txBody>
      </p:sp>
      <p:sp>
        <p:nvSpPr>
          <p:cNvPr id="2" name="TextBox 1">
            <a:extLst>
              <a:ext uri="{FF2B5EF4-FFF2-40B4-BE49-F238E27FC236}">
                <a16:creationId xmlns:a16="http://schemas.microsoft.com/office/drawing/2014/main" id="{2B288487-1B05-41E0-8249-6636572985D0}"/>
              </a:ext>
            </a:extLst>
          </p:cNvPr>
          <p:cNvSpPr txBox="1"/>
          <p:nvPr/>
        </p:nvSpPr>
        <p:spPr>
          <a:xfrm>
            <a:off x="1373991" y="2042836"/>
            <a:ext cx="11177956" cy="4815164"/>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100 ↑ - </a:t>
            </a:r>
            <a:r>
              <a:rPr lang="en-US" sz="3000" dirty="0">
                <a:solidFill>
                  <a:srgbClr val="FFC000"/>
                </a:solidFill>
                <a:effectLst/>
                <a:latin typeface="Calibri" panose="020F0502020204030204" pitchFamily="34" charset="0"/>
                <a:ea typeface="Times New Roman" panose="02020603050405020304" pitchFamily="18" charset="0"/>
                <a:cs typeface="Calibri" panose="020F0502020204030204" pitchFamily="34" charset="0"/>
              </a:rPr>
              <a:t>is their temperature above 100.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100 ↑ - </a:t>
            </a:r>
            <a:r>
              <a:rPr lang="en-US" sz="3000"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is their heart rate above 100.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100 ↑ - </a:t>
            </a:r>
            <a:r>
              <a:rPr lang="en-US" sz="3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is their blood pressure below 100.</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Does the resident just not look right? Has the resident’s mental status changed? Screen for sepsis and notify the physician immediately.</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73904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8" y="25657"/>
            <a:ext cx="11726563" cy="668134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2688715"/>
            <a:ext cx="9487318" cy="6350"/>
          </a:xfrm>
          <a:prstGeom prst="rect">
            <a:avLst/>
          </a:prstGeom>
          <a:solidFill>
            <a:srgbClr val="162942"/>
          </a:solidFill>
        </p:spPr>
      </p:sp>
      <p:sp>
        <p:nvSpPr>
          <p:cNvPr id="12" name="TextBox 12"/>
          <p:cNvSpPr txBox="1"/>
          <p:nvPr/>
        </p:nvSpPr>
        <p:spPr>
          <a:xfrm>
            <a:off x="1136555" y="226502"/>
            <a:ext cx="4014781" cy="2462213"/>
          </a:xfrm>
          <a:prstGeom prst="rect">
            <a:avLst/>
          </a:prstGeom>
        </p:spPr>
        <p:txBody>
          <a:bodyPr wrap="square" lIns="0" tIns="0" rIns="0" bIns="0" rtlCol="0" anchor="t">
            <a:spAutoFit/>
          </a:bodyPr>
          <a:lstStyle/>
          <a:p>
            <a:pPr>
              <a:spcAft>
                <a:spcPts val="600"/>
              </a:spcAft>
            </a:pPr>
            <a:r>
              <a:rPr lang="en-US" sz="4000" b="1" spc="167" dirty="0">
                <a:solidFill>
                  <a:srgbClr val="162942"/>
                </a:solidFill>
              </a:rPr>
              <a:t>ATLANTIC QUALITY IMPROVEMENT SEPSIS TOOL</a:t>
            </a:r>
          </a:p>
        </p:txBody>
      </p:sp>
      <p:pic>
        <p:nvPicPr>
          <p:cNvPr id="6" name="Content Placeholder 4" descr="Diagram&#10;&#10;Description automatically generated">
            <a:extLst>
              <a:ext uri="{FF2B5EF4-FFF2-40B4-BE49-F238E27FC236}">
                <a16:creationId xmlns:a16="http://schemas.microsoft.com/office/drawing/2014/main" id="{5C7CDE50-1DA3-4D00-B412-93AC212076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8951" y="25657"/>
            <a:ext cx="6720295" cy="65953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9347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9"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1451258"/>
            <a:ext cx="9487318" cy="6350"/>
          </a:xfrm>
          <a:prstGeom prst="rect">
            <a:avLst/>
          </a:prstGeom>
          <a:solidFill>
            <a:srgbClr val="162942"/>
          </a:solidFill>
        </p:spPr>
      </p:sp>
      <p:sp>
        <p:nvSpPr>
          <p:cNvPr id="12" name="TextBox 12"/>
          <p:cNvSpPr txBox="1"/>
          <p:nvPr/>
        </p:nvSpPr>
        <p:spPr>
          <a:xfrm>
            <a:off x="1136555" y="226502"/>
            <a:ext cx="10822726" cy="1231106"/>
          </a:xfrm>
          <a:prstGeom prst="rect">
            <a:avLst/>
          </a:prstGeom>
        </p:spPr>
        <p:txBody>
          <a:bodyPr wrap="square" lIns="0" tIns="0" rIns="0" bIns="0" rtlCol="0" anchor="t">
            <a:spAutoFit/>
          </a:bodyPr>
          <a:lstStyle/>
          <a:p>
            <a:pPr>
              <a:spcAft>
                <a:spcPts val="600"/>
              </a:spcAft>
            </a:pPr>
            <a:r>
              <a:rPr lang="en-US" sz="4000" b="1" spc="167" dirty="0">
                <a:solidFill>
                  <a:srgbClr val="162942"/>
                </a:solidFill>
              </a:rPr>
              <a:t>ATLANTIC QUALITY IMPROVEMENT SEPSIS TOOL: USES </a:t>
            </a:r>
          </a:p>
        </p:txBody>
      </p:sp>
      <p:sp>
        <p:nvSpPr>
          <p:cNvPr id="2" name="TextBox 1">
            <a:extLst>
              <a:ext uri="{FF2B5EF4-FFF2-40B4-BE49-F238E27FC236}">
                <a16:creationId xmlns:a16="http://schemas.microsoft.com/office/drawing/2014/main" id="{C24C4B8F-F115-4A38-A093-76154EF916A2}"/>
              </a:ext>
            </a:extLst>
          </p:cNvPr>
          <p:cNvSpPr txBox="1"/>
          <p:nvPr/>
        </p:nvSpPr>
        <p:spPr>
          <a:xfrm>
            <a:off x="1136555" y="2167467"/>
            <a:ext cx="10058400" cy="3333220"/>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 screening tool for early recognition of Sepsis in the NH setting</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Incorporates </a:t>
            </a:r>
            <a:r>
              <a:rPr lang="en-US" sz="3000" dirty="0">
                <a:solidFill>
                  <a:srgbClr val="222222"/>
                </a:solidFill>
                <a:latin typeface="Calibri" panose="020F0502020204030204" pitchFamily="34" charset="0"/>
                <a:ea typeface="Times New Roman" panose="02020603050405020304" pitchFamily="18" charset="0"/>
                <a:cs typeface="Calibri" panose="020F0502020204030204" pitchFamily="34" charset="0"/>
              </a:rPr>
              <a:t>Q </a:t>
            </a: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SOFA and 1 hour bundle of care for sepsis.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Includes screening for sepsis AND septic shock.</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Takes into consideration the resident’s wishes for treatment – which is something other screening tools do not mention.</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65286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9"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1451258"/>
            <a:ext cx="9487318" cy="6350"/>
          </a:xfrm>
          <a:prstGeom prst="rect">
            <a:avLst/>
          </a:prstGeom>
          <a:solidFill>
            <a:srgbClr val="162942"/>
          </a:solidFill>
        </p:spPr>
      </p:sp>
      <p:sp>
        <p:nvSpPr>
          <p:cNvPr id="12" name="TextBox 12"/>
          <p:cNvSpPr txBox="1"/>
          <p:nvPr/>
        </p:nvSpPr>
        <p:spPr>
          <a:xfrm>
            <a:off x="1136555" y="226502"/>
            <a:ext cx="10822726" cy="1231106"/>
          </a:xfrm>
          <a:prstGeom prst="rect">
            <a:avLst/>
          </a:prstGeom>
        </p:spPr>
        <p:txBody>
          <a:bodyPr wrap="square" lIns="0" tIns="0" rIns="0" bIns="0" rtlCol="0" anchor="t">
            <a:spAutoFit/>
          </a:bodyPr>
          <a:lstStyle/>
          <a:p>
            <a:pPr>
              <a:spcAft>
                <a:spcPts val="600"/>
              </a:spcAft>
            </a:pPr>
            <a:r>
              <a:rPr lang="en-US" sz="4000" b="1" spc="167" dirty="0">
                <a:solidFill>
                  <a:srgbClr val="162942"/>
                </a:solidFill>
              </a:rPr>
              <a:t>ATLANTIC QUALITY IMPROVEMENT SEPSIS TOOL: LIMITATIONS </a:t>
            </a:r>
          </a:p>
        </p:txBody>
      </p:sp>
      <p:sp>
        <p:nvSpPr>
          <p:cNvPr id="2" name="TextBox 1">
            <a:extLst>
              <a:ext uri="{FF2B5EF4-FFF2-40B4-BE49-F238E27FC236}">
                <a16:creationId xmlns:a16="http://schemas.microsoft.com/office/drawing/2014/main" id="{C24C4B8F-F115-4A38-A093-76154EF916A2}"/>
              </a:ext>
            </a:extLst>
          </p:cNvPr>
          <p:cNvSpPr txBox="1"/>
          <p:nvPr/>
        </p:nvSpPr>
        <p:spPr>
          <a:xfrm>
            <a:off x="932344" y="1548854"/>
            <a:ext cx="10327312" cy="5309146"/>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Successful management and treatment for sepsis in the NH setting is heavily reliant on early detection and rapid response.</a:t>
            </a:r>
          </a:p>
          <a:p>
            <a:pPr marR="0" lvl="0">
              <a:lnSpc>
                <a:spcPct val="107000"/>
              </a:lnSpc>
              <a:spcBef>
                <a:spcPts val="0"/>
              </a:spcBef>
              <a:spcAft>
                <a:spcPts val="0"/>
              </a:spcAft>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Reliance on necessary labs places burden on NH to ensure that lab used has a fast turnaround time – this may likely be out of the NH’s control.</a:t>
            </a:r>
          </a:p>
          <a:p>
            <a:pPr marR="0" lvl="0">
              <a:lnSpc>
                <a:spcPct val="107000"/>
              </a:lnSpc>
              <a:spcBef>
                <a:spcPts val="0"/>
              </a:spcBef>
              <a:spcAft>
                <a:spcPts val="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This tool encourages management of sepsis and septic shock in the facility – however, it should also include the need to transfer to the hospital setting for specialized care if necessary.</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8566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9" y="151003"/>
            <a:ext cx="11726563" cy="6682682"/>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1095658"/>
            <a:ext cx="9487318" cy="6350"/>
          </a:xfrm>
          <a:prstGeom prst="rect">
            <a:avLst/>
          </a:prstGeom>
          <a:solidFill>
            <a:srgbClr val="162942"/>
          </a:solidFill>
        </p:spPr>
      </p:sp>
      <p:sp>
        <p:nvSpPr>
          <p:cNvPr id="12" name="TextBox 12"/>
          <p:cNvSpPr txBox="1"/>
          <p:nvPr/>
        </p:nvSpPr>
        <p:spPr>
          <a:xfrm>
            <a:off x="1136555" y="362709"/>
            <a:ext cx="10822726" cy="615553"/>
          </a:xfrm>
          <a:prstGeom prst="rect">
            <a:avLst/>
          </a:prstGeom>
        </p:spPr>
        <p:txBody>
          <a:bodyPr wrap="square" lIns="0" tIns="0" rIns="0" bIns="0" rtlCol="0" anchor="t">
            <a:spAutoFit/>
          </a:bodyPr>
          <a:lstStyle/>
          <a:p>
            <a:pPr>
              <a:spcAft>
                <a:spcPts val="600"/>
              </a:spcAft>
            </a:pPr>
            <a:r>
              <a:rPr lang="en-US" sz="4000" b="1" spc="167" dirty="0">
                <a:solidFill>
                  <a:srgbClr val="162942"/>
                </a:solidFill>
              </a:rPr>
              <a:t>INTERACT TOOL </a:t>
            </a:r>
          </a:p>
        </p:txBody>
      </p:sp>
      <p:sp>
        <p:nvSpPr>
          <p:cNvPr id="2" name="TextBox 1">
            <a:extLst>
              <a:ext uri="{FF2B5EF4-FFF2-40B4-BE49-F238E27FC236}">
                <a16:creationId xmlns:a16="http://schemas.microsoft.com/office/drawing/2014/main" id="{9936120E-1AA9-4678-90CE-D6FE95AF040B}"/>
              </a:ext>
            </a:extLst>
          </p:cNvPr>
          <p:cNvSpPr txBox="1"/>
          <p:nvPr/>
        </p:nvSpPr>
        <p:spPr>
          <a:xfrm>
            <a:off x="924660" y="1626638"/>
            <a:ext cx="4358540" cy="4601260"/>
          </a:xfrm>
          <a:prstGeom prst="rect">
            <a:avLst/>
          </a:prstGeom>
          <a:noFill/>
        </p:spPr>
        <p:txBody>
          <a:bodyPr wrap="square" rtlCol="0">
            <a:spAutoFit/>
          </a:bodyPr>
          <a:lstStyle/>
          <a:p>
            <a:pPr>
              <a:spcAft>
                <a:spcPts val="600"/>
              </a:spcAft>
            </a:pPr>
            <a:r>
              <a:rPr lang="en-US" sz="30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INTERACT focuses on reducing hospitalization of residents and begins with recognition of a change in status of a resident and provides a method to evaluate this change, for which there are many causes including infection.</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endParaRPr lang="en-US" dirty="0"/>
          </a:p>
        </p:txBody>
      </p:sp>
      <p:pic>
        <p:nvPicPr>
          <p:cNvPr id="7" name="Picture 6" descr="Diagram&#10;&#10;Description automatically generated">
            <a:extLst>
              <a:ext uri="{FF2B5EF4-FFF2-40B4-BE49-F238E27FC236}">
                <a16:creationId xmlns:a16="http://schemas.microsoft.com/office/drawing/2014/main" id="{033F6099-34C7-4160-981F-A46AFE832C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3115" y="24314"/>
            <a:ext cx="5518885" cy="6809371"/>
          </a:xfrm>
          <a:prstGeom prst="rect">
            <a:avLst/>
          </a:prstGeom>
        </p:spPr>
      </p:pic>
    </p:spTree>
    <p:extLst>
      <p:ext uri="{BB962C8B-B14F-4D97-AF65-F5344CB8AC3E}">
        <p14:creationId xmlns:p14="http://schemas.microsoft.com/office/powerpoint/2010/main" val="1397665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9"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1095658"/>
            <a:ext cx="9487318" cy="6350"/>
          </a:xfrm>
          <a:prstGeom prst="rect">
            <a:avLst/>
          </a:prstGeom>
          <a:solidFill>
            <a:srgbClr val="162942"/>
          </a:solidFill>
        </p:spPr>
      </p:sp>
      <p:sp>
        <p:nvSpPr>
          <p:cNvPr id="12" name="TextBox 12"/>
          <p:cNvSpPr txBox="1"/>
          <p:nvPr/>
        </p:nvSpPr>
        <p:spPr>
          <a:xfrm>
            <a:off x="1136555" y="362709"/>
            <a:ext cx="10822726" cy="615553"/>
          </a:xfrm>
          <a:prstGeom prst="rect">
            <a:avLst/>
          </a:prstGeom>
        </p:spPr>
        <p:txBody>
          <a:bodyPr wrap="square" lIns="0" tIns="0" rIns="0" bIns="0" rtlCol="0" anchor="t">
            <a:spAutoFit/>
          </a:bodyPr>
          <a:lstStyle/>
          <a:p>
            <a:pPr>
              <a:spcAft>
                <a:spcPts val="600"/>
              </a:spcAft>
            </a:pPr>
            <a:r>
              <a:rPr lang="en-US" sz="4000" b="1" spc="167" dirty="0">
                <a:solidFill>
                  <a:srgbClr val="162942"/>
                </a:solidFill>
              </a:rPr>
              <a:t>INTERACT TOOL </a:t>
            </a:r>
          </a:p>
        </p:txBody>
      </p:sp>
      <p:sp>
        <p:nvSpPr>
          <p:cNvPr id="2" name="TextBox 1">
            <a:extLst>
              <a:ext uri="{FF2B5EF4-FFF2-40B4-BE49-F238E27FC236}">
                <a16:creationId xmlns:a16="http://schemas.microsoft.com/office/drawing/2014/main" id="{9936120E-1AA9-4678-90CE-D6FE95AF040B}"/>
              </a:ext>
            </a:extLst>
          </p:cNvPr>
          <p:cNvSpPr txBox="1"/>
          <p:nvPr/>
        </p:nvSpPr>
        <p:spPr>
          <a:xfrm>
            <a:off x="685800" y="1350344"/>
            <a:ext cx="10822726" cy="5292346"/>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23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The INTERACT program includes more than a dozen separate tools.</a:t>
            </a:r>
          </a:p>
          <a:p>
            <a:pPr marR="0" lvl="0">
              <a:lnSpc>
                <a:spcPct val="107000"/>
              </a:lnSpc>
              <a:spcBef>
                <a:spcPts val="0"/>
              </a:spcBef>
              <a:spcAft>
                <a:spcPts val="0"/>
              </a:spcAft>
            </a:pP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3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Some are designed to facilitate early identification of changes in condition while others are designed to improve communication between NH staff, medical providers, and other facilities.</a:t>
            </a:r>
          </a:p>
          <a:p>
            <a:pPr marR="0" lvl="0">
              <a:lnSpc>
                <a:spcPct val="107000"/>
              </a:lnSpc>
              <a:spcBef>
                <a:spcPts val="0"/>
              </a:spcBef>
              <a:spcAft>
                <a:spcPts val="0"/>
              </a:spcAft>
            </a:pP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3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Some tools address implementation of advance directives, thereby reducing the use of acute hospital care when it is clearly not necessary (such as if the resident does not wish to be transferred to a hospital, and when the NH has capacity to handle sepsis)</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3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3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“Interventions to Reduce Acute Care Transfers” – INTERACT, is a quality improvement program that focuses on the management of acute changes in condition among residents in a skilled nursing facility, and other long-term care settings.</a:t>
            </a:r>
            <a:endParaRPr lang="en-US" sz="23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endParaRPr lang="en-US" dirty="0"/>
          </a:p>
        </p:txBody>
      </p:sp>
    </p:spTree>
    <p:extLst>
      <p:ext uri="{BB962C8B-B14F-4D97-AF65-F5344CB8AC3E}">
        <p14:creationId xmlns:p14="http://schemas.microsoft.com/office/powerpoint/2010/main" val="961941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9"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1095658"/>
            <a:ext cx="9487318" cy="6350"/>
          </a:xfrm>
          <a:prstGeom prst="rect">
            <a:avLst/>
          </a:prstGeom>
          <a:solidFill>
            <a:srgbClr val="162942"/>
          </a:solidFill>
        </p:spPr>
      </p:sp>
      <p:sp>
        <p:nvSpPr>
          <p:cNvPr id="12" name="TextBox 12"/>
          <p:cNvSpPr txBox="1"/>
          <p:nvPr/>
        </p:nvSpPr>
        <p:spPr>
          <a:xfrm>
            <a:off x="1136555" y="226502"/>
            <a:ext cx="10822726" cy="615553"/>
          </a:xfrm>
          <a:prstGeom prst="rect">
            <a:avLst/>
          </a:prstGeom>
        </p:spPr>
        <p:txBody>
          <a:bodyPr wrap="square" lIns="0" tIns="0" rIns="0" bIns="0" rtlCol="0" anchor="t">
            <a:spAutoFit/>
          </a:bodyPr>
          <a:lstStyle/>
          <a:p>
            <a:pPr>
              <a:spcAft>
                <a:spcPts val="600"/>
              </a:spcAft>
            </a:pPr>
            <a:r>
              <a:rPr lang="en-US" sz="4000" b="1" spc="167" dirty="0">
                <a:solidFill>
                  <a:srgbClr val="162942"/>
                </a:solidFill>
              </a:rPr>
              <a:t>STOP AND WATCH </a:t>
            </a:r>
          </a:p>
        </p:txBody>
      </p:sp>
      <p:pic>
        <p:nvPicPr>
          <p:cNvPr id="6" name="Content Placeholder 4" descr="Graphical user interface, text, application&#10;&#10;Description automatically generated">
            <a:extLst>
              <a:ext uri="{FF2B5EF4-FFF2-40B4-BE49-F238E27FC236}">
                <a16:creationId xmlns:a16="http://schemas.microsoft.com/office/drawing/2014/main" id="{FCAE2285-5AC3-49EB-B073-92F8F9D02A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4232" y="1216027"/>
            <a:ext cx="7095515" cy="5376950"/>
          </a:xfrm>
          <a:prstGeom prst="rect">
            <a:avLst/>
          </a:prstGeom>
          <a:ln>
            <a:noFill/>
          </a:ln>
          <a:effectLst>
            <a:softEdge rad="112500"/>
          </a:effectLst>
        </p:spPr>
      </p:pic>
    </p:spTree>
    <p:extLst>
      <p:ext uri="{BB962C8B-B14F-4D97-AF65-F5344CB8AC3E}">
        <p14:creationId xmlns:p14="http://schemas.microsoft.com/office/powerpoint/2010/main" val="1109732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9"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flipV="1">
            <a:off x="1136555" y="1779144"/>
            <a:ext cx="4778108" cy="45719"/>
          </a:xfrm>
          <a:prstGeom prst="rect">
            <a:avLst/>
          </a:prstGeom>
          <a:solidFill>
            <a:srgbClr val="162942"/>
          </a:solidFill>
        </p:spPr>
      </p:sp>
      <p:sp>
        <p:nvSpPr>
          <p:cNvPr id="12" name="TextBox 12"/>
          <p:cNvSpPr txBox="1"/>
          <p:nvPr/>
        </p:nvSpPr>
        <p:spPr>
          <a:xfrm>
            <a:off x="1136555" y="362709"/>
            <a:ext cx="10822726" cy="1308050"/>
          </a:xfrm>
          <a:prstGeom prst="rect">
            <a:avLst/>
          </a:prstGeom>
        </p:spPr>
        <p:txBody>
          <a:bodyPr wrap="square" lIns="0" tIns="0" rIns="0" bIns="0" rtlCol="0" anchor="t">
            <a:spAutoFit/>
          </a:bodyPr>
          <a:lstStyle/>
          <a:p>
            <a:pPr>
              <a:spcAft>
                <a:spcPts val="600"/>
              </a:spcAft>
            </a:pPr>
            <a:r>
              <a:rPr lang="en-US" sz="4000" b="1" spc="167" dirty="0">
                <a:solidFill>
                  <a:srgbClr val="162942"/>
                </a:solidFill>
              </a:rPr>
              <a:t>SEVERE SEPSIS </a:t>
            </a:r>
          </a:p>
          <a:p>
            <a:pPr>
              <a:spcAft>
                <a:spcPts val="600"/>
              </a:spcAft>
            </a:pPr>
            <a:r>
              <a:rPr lang="en-US" sz="4000" b="1" spc="167" dirty="0">
                <a:solidFill>
                  <a:srgbClr val="162942"/>
                </a:solidFill>
              </a:rPr>
              <a:t>SCREENING TOOL </a:t>
            </a:r>
          </a:p>
        </p:txBody>
      </p:sp>
      <p:pic>
        <p:nvPicPr>
          <p:cNvPr id="6" name="Picture 5" descr="A picture containing text&#10;&#10;Description automatically generated">
            <a:extLst>
              <a:ext uri="{FF2B5EF4-FFF2-40B4-BE49-F238E27FC236}">
                <a16:creationId xmlns:a16="http://schemas.microsoft.com/office/drawing/2014/main" id="{37E4BB52-44D3-41BB-B2A4-72C670F0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2309" y="0"/>
            <a:ext cx="5514588" cy="6769941"/>
          </a:xfrm>
          <a:prstGeom prst="rect">
            <a:avLst/>
          </a:prstGeom>
        </p:spPr>
      </p:pic>
    </p:spTree>
    <p:extLst>
      <p:ext uri="{BB962C8B-B14F-4D97-AF65-F5344CB8AC3E}">
        <p14:creationId xmlns:p14="http://schemas.microsoft.com/office/powerpoint/2010/main" val="3743407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8"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a:t>CDC, Sepsis Alliance® and the Rory Staunton Foundation for Sepsis Prevention Fact Sheet </a:t>
            </a: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12" name="TextBox 12"/>
          <p:cNvSpPr txBox="1"/>
          <p:nvPr/>
        </p:nvSpPr>
        <p:spPr>
          <a:xfrm>
            <a:off x="1033126" y="301771"/>
            <a:ext cx="10693437" cy="615553"/>
          </a:xfrm>
          <a:prstGeom prst="rect">
            <a:avLst/>
          </a:prstGeom>
        </p:spPr>
        <p:txBody>
          <a:bodyPr wrap="square" lIns="0" tIns="0" rIns="0" bIns="0" rtlCol="0" anchor="t">
            <a:spAutoFit/>
          </a:bodyPr>
          <a:lstStyle/>
          <a:p>
            <a:pPr algn="ctr"/>
            <a:r>
              <a:rPr lang="en-US" sz="4000" b="1" spc="167" dirty="0">
                <a:solidFill>
                  <a:srgbClr val="162942"/>
                </a:solidFill>
              </a:rPr>
              <a:t> Insights from IOM Sepsis Workshop</a:t>
            </a:r>
          </a:p>
        </p:txBody>
      </p:sp>
      <p:sp>
        <p:nvSpPr>
          <p:cNvPr id="5" name="AutoShape 5"/>
          <p:cNvSpPr/>
          <p:nvPr/>
        </p:nvSpPr>
        <p:spPr>
          <a:xfrm>
            <a:off x="1033126" y="1069258"/>
            <a:ext cx="9487318" cy="6350"/>
          </a:xfrm>
          <a:prstGeom prst="rect">
            <a:avLst/>
          </a:prstGeom>
          <a:solidFill>
            <a:srgbClr val="162942"/>
          </a:solidFill>
        </p:spPr>
      </p:sp>
      <p:sp>
        <p:nvSpPr>
          <p:cNvPr id="7" name="TextBox 6">
            <a:extLst>
              <a:ext uri="{FF2B5EF4-FFF2-40B4-BE49-F238E27FC236}">
                <a16:creationId xmlns:a16="http://schemas.microsoft.com/office/drawing/2014/main" id="{1B71A0C9-3489-4D22-AEFA-4FA6F6A84BD4}"/>
              </a:ext>
            </a:extLst>
          </p:cNvPr>
          <p:cNvSpPr txBox="1"/>
          <p:nvPr/>
        </p:nvSpPr>
        <p:spPr>
          <a:xfrm>
            <a:off x="1033126" y="1626032"/>
            <a:ext cx="10211523" cy="3323987"/>
          </a:xfrm>
          <a:prstGeom prst="rect">
            <a:avLst/>
          </a:prstGeom>
          <a:noFill/>
        </p:spPr>
        <p:txBody>
          <a:bodyPr wrap="square" rtlCol="0">
            <a:spAutoFit/>
          </a:bodyPr>
          <a:lstStyle/>
          <a:p>
            <a:pPr marL="457200" indent="-457200">
              <a:buFont typeface="Arial" panose="020B0604020202020204" pitchFamily="34" charset="0"/>
              <a:buChar char="•"/>
            </a:pPr>
            <a:r>
              <a:rPr lang="en-US" sz="3000" b="1" dirty="0"/>
              <a:t>Focus on family and caregiver role in recognition</a:t>
            </a:r>
          </a:p>
          <a:p>
            <a:pPr marL="457200" indent="-457200">
              <a:buFont typeface="Arial" panose="020B0604020202020204" pitchFamily="34" charset="0"/>
              <a:buChar char="•"/>
            </a:pPr>
            <a:r>
              <a:rPr lang="en-US" sz="3000" b="1" dirty="0"/>
              <a:t>Covid-19 may teach us things that could improve sepsis diagnosis</a:t>
            </a:r>
          </a:p>
          <a:p>
            <a:pPr marL="457200" indent="-457200">
              <a:buFont typeface="Arial" panose="020B0604020202020204" pitchFamily="34" charset="0"/>
              <a:buChar char="•"/>
            </a:pPr>
            <a:r>
              <a:rPr lang="en-US" sz="3000" b="1" dirty="0"/>
              <a:t>Early sepsis diagnosis and intervention can improve patient outcomes.</a:t>
            </a:r>
          </a:p>
          <a:p>
            <a:pPr marL="457200" indent="-457200">
              <a:buFont typeface="Arial" panose="020B0604020202020204" pitchFamily="34" charset="0"/>
              <a:buChar char="•"/>
            </a:pPr>
            <a:r>
              <a:rPr lang="en-US" sz="3000" b="1" dirty="0"/>
              <a:t>Quality improvement initiatives can drive behavior change to improve patient care</a:t>
            </a:r>
          </a:p>
        </p:txBody>
      </p:sp>
    </p:spTree>
    <p:extLst>
      <p:ext uri="{BB962C8B-B14F-4D97-AF65-F5344CB8AC3E}">
        <p14:creationId xmlns:p14="http://schemas.microsoft.com/office/powerpoint/2010/main" val="1166206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08B4D1-DBB7-469F-8490-4BD91078EF71}"/>
              </a:ext>
            </a:extLst>
          </p:cNvPr>
          <p:cNvSpPr/>
          <p:nvPr/>
        </p:nvSpPr>
        <p:spPr>
          <a:xfrm>
            <a:off x="66675" y="65314"/>
            <a:ext cx="12058650" cy="68580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10;&#10;Description automatically generated">
            <a:extLst>
              <a:ext uri="{FF2B5EF4-FFF2-40B4-BE49-F238E27FC236}">
                <a16:creationId xmlns:a16="http://schemas.microsoft.com/office/drawing/2014/main" id="{DA2FD1D1-BA81-4B69-A695-7B22BB4BD21D}"/>
              </a:ext>
            </a:extLst>
          </p:cNvPr>
          <p:cNvPicPr>
            <a:picLocks noChangeAspect="1"/>
          </p:cNvPicPr>
          <p:nvPr/>
        </p:nvPicPr>
        <p:blipFill rotWithShape="1">
          <a:blip r:embed="rId3">
            <a:extLst>
              <a:ext uri="{28A0092B-C50C-407E-A947-70E740481C1C}">
                <a14:useLocalDpi xmlns:a14="http://schemas.microsoft.com/office/drawing/2010/main" val="0"/>
              </a:ext>
            </a:extLst>
          </a:blip>
          <a:srcRect b="81644"/>
          <a:stretch/>
        </p:blipFill>
        <p:spPr>
          <a:xfrm>
            <a:off x="1230633" y="1884201"/>
            <a:ext cx="9862079" cy="2222435"/>
          </a:xfrm>
          <a:prstGeom prst="rect">
            <a:avLst/>
          </a:prstGeom>
        </p:spPr>
      </p:pic>
    </p:spTree>
    <p:extLst>
      <p:ext uri="{BB962C8B-B14F-4D97-AF65-F5344CB8AC3E}">
        <p14:creationId xmlns:p14="http://schemas.microsoft.com/office/powerpoint/2010/main" val="704242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08B4D1-DBB7-469F-8490-4BD91078EF71}"/>
              </a:ext>
            </a:extLst>
          </p:cNvPr>
          <p:cNvSpPr/>
          <p:nvPr/>
        </p:nvSpPr>
        <p:spPr>
          <a:xfrm>
            <a:off x="66675" y="65314"/>
            <a:ext cx="12058650" cy="68580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10;&#10;Description automatically generated">
            <a:extLst>
              <a:ext uri="{FF2B5EF4-FFF2-40B4-BE49-F238E27FC236}">
                <a16:creationId xmlns:a16="http://schemas.microsoft.com/office/drawing/2014/main" id="{DA2FD1D1-BA81-4B69-A695-7B22BB4BD21D}"/>
              </a:ext>
            </a:extLst>
          </p:cNvPr>
          <p:cNvPicPr>
            <a:picLocks noChangeAspect="1"/>
          </p:cNvPicPr>
          <p:nvPr/>
        </p:nvPicPr>
        <p:blipFill rotWithShape="1">
          <a:blip r:embed="rId3">
            <a:extLst>
              <a:ext uri="{28A0092B-C50C-407E-A947-70E740481C1C}">
                <a14:useLocalDpi xmlns:a14="http://schemas.microsoft.com/office/drawing/2010/main" val="0"/>
              </a:ext>
            </a:extLst>
          </a:blip>
          <a:srcRect t="18192" b="58348"/>
          <a:stretch/>
        </p:blipFill>
        <p:spPr>
          <a:xfrm>
            <a:off x="1528791" y="1861458"/>
            <a:ext cx="9134417" cy="2637064"/>
          </a:xfrm>
          <a:prstGeom prst="rect">
            <a:avLst/>
          </a:prstGeom>
        </p:spPr>
      </p:pic>
    </p:spTree>
    <p:extLst>
      <p:ext uri="{BB962C8B-B14F-4D97-AF65-F5344CB8AC3E}">
        <p14:creationId xmlns:p14="http://schemas.microsoft.com/office/powerpoint/2010/main" val="610197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08B4D1-DBB7-469F-8490-4BD91078EF71}"/>
              </a:ext>
            </a:extLst>
          </p:cNvPr>
          <p:cNvSpPr/>
          <p:nvPr/>
        </p:nvSpPr>
        <p:spPr>
          <a:xfrm>
            <a:off x="66675" y="65314"/>
            <a:ext cx="12058650" cy="68580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10;&#10;Description automatically generated">
            <a:extLst>
              <a:ext uri="{FF2B5EF4-FFF2-40B4-BE49-F238E27FC236}">
                <a16:creationId xmlns:a16="http://schemas.microsoft.com/office/drawing/2014/main" id="{DA2FD1D1-BA81-4B69-A695-7B22BB4BD21D}"/>
              </a:ext>
            </a:extLst>
          </p:cNvPr>
          <p:cNvPicPr>
            <a:picLocks noChangeAspect="1"/>
          </p:cNvPicPr>
          <p:nvPr/>
        </p:nvPicPr>
        <p:blipFill rotWithShape="1">
          <a:blip r:embed="rId3">
            <a:extLst>
              <a:ext uri="{28A0092B-C50C-407E-A947-70E740481C1C}">
                <a14:useLocalDpi xmlns:a14="http://schemas.microsoft.com/office/drawing/2010/main" val="0"/>
              </a:ext>
            </a:extLst>
          </a:blip>
          <a:srcRect t="41752" b="44500"/>
          <a:stretch/>
        </p:blipFill>
        <p:spPr>
          <a:xfrm>
            <a:off x="570440" y="2510518"/>
            <a:ext cx="10884054" cy="1836963"/>
          </a:xfrm>
          <a:prstGeom prst="rect">
            <a:avLst/>
          </a:prstGeom>
        </p:spPr>
      </p:pic>
    </p:spTree>
    <p:extLst>
      <p:ext uri="{BB962C8B-B14F-4D97-AF65-F5344CB8AC3E}">
        <p14:creationId xmlns:p14="http://schemas.microsoft.com/office/powerpoint/2010/main" val="30643469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08B4D1-DBB7-469F-8490-4BD91078EF71}"/>
              </a:ext>
            </a:extLst>
          </p:cNvPr>
          <p:cNvSpPr/>
          <p:nvPr/>
        </p:nvSpPr>
        <p:spPr>
          <a:xfrm>
            <a:off x="66675" y="65314"/>
            <a:ext cx="12058650" cy="68580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10;&#10;Description automatically generated">
            <a:extLst>
              <a:ext uri="{FF2B5EF4-FFF2-40B4-BE49-F238E27FC236}">
                <a16:creationId xmlns:a16="http://schemas.microsoft.com/office/drawing/2014/main" id="{DA2FD1D1-BA81-4B69-A695-7B22BB4BD21D}"/>
              </a:ext>
            </a:extLst>
          </p:cNvPr>
          <p:cNvPicPr>
            <a:picLocks noChangeAspect="1"/>
          </p:cNvPicPr>
          <p:nvPr/>
        </p:nvPicPr>
        <p:blipFill rotWithShape="1">
          <a:blip r:embed="rId3">
            <a:extLst>
              <a:ext uri="{28A0092B-C50C-407E-A947-70E740481C1C}">
                <a14:useLocalDpi xmlns:a14="http://schemas.microsoft.com/office/drawing/2010/main" val="0"/>
              </a:ext>
            </a:extLst>
          </a:blip>
          <a:srcRect t="55259" b="32561"/>
          <a:stretch/>
        </p:blipFill>
        <p:spPr>
          <a:xfrm>
            <a:off x="663312" y="2498272"/>
            <a:ext cx="10865375" cy="1624693"/>
          </a:xfrm>
          <a:prstGeom prst="rect">
            <a:avLst/>
          </a:prstGeom>
        </p:spPr>
      </p:pic>
    </p:spTree>
    <p:extLst>
      <p:ext uri="{BB962C8B-B14F-4D97-AF65-F5344CB8AC3E}">
        <p14:creationId xmlns:p14="http://schemas.microsoft.com/office/powerpoint/2010/main" val="1945536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08B4D1-DBB7-469F-8490-4BD91078EF71}"/>
              </a:ext>
            </a:extLst>
          </p:cNvPr>
          <p:cNvSpPr/>
          <p:nvPr/>
        </p:nvSpPr>
        <p:spPr>
          <a:xfrm>
            <a:off x="66675" y="65314"/>
            <a:ext cx="12058650" cy="68580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10;&#10;Description automatically generated">
            <a:extLst>
              <a:ext uri="{FF2B5EF4-FFF2-40B4-BE49-F238E27FC236}">
                <a16:creationId xmlns:a16="http://schemas.microsoft.com/office/drawing/2014/main" id="{DA2FD1D1-BA81-4B69-A695-7B22BB4BD21D}"/>
              </a:ext>
            </a:extLst>
          </p:cNvPr>
          <p:cNvPicPr>
            <a:picLocks noChangeAspect="1"/>
          </p:cNvPicPr>
          <p:nvPr/>
        </p:nvPicPr>
        <p:blipFill rotWithShape="1">
          <a:blip r:embed="rId3">
            <a:extLst>
              <a:ext uri="{28A0092B-C50C-407E-A947-70E740481C1C}">
                <a14:useLocalDpi xmlns:a14="http://schemas.microsoft.com/office/drawing/2010/main" val="0"/>
              </a:ext>
            </a:extLst>
          </a:blip>
          <a:srcRect l="650" t="67801" r="-650" b="23130"/>
          <a:stretch/>
        </p:blipFill>
        <p:spPr>
          <a:xfrm>
            <a:off x="174221" y="2175783"/>
            <a:ext cx="11843558" cy="1318531"/>
          </a:xfrm>
          <a:prstGeom prst="rect">
            <a:avLst/>
          </a:prstGeom>
        </p:spPr>
      </p:pic>
    </p:spTree>
    <p:extLst>
      <p:ext uri="{BB962C8B-B14F-4D97-AF65-F5344CB8AC3E}">
        <p14:creationId xmlns:p14="http://schemas.microsoft.com/office/powerpoint/2010/main" val="3184519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8"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07036" y="1048145"/>
            <a:ext cx="9487318" cy="6350"/>
          </a:xfrm>
          <a:prstGeom prst="rect">
            <a:avLst/>
          </a:prstGeom>
          <a:solidFill>
            <a:srgbClr val="162942"/>
          </a:solidFill>
        </p:spPr>
      </p:sp>
      <p:sp>
        <p:nvSpPr>
          <p:cNvPr id="12" name="TextBox 12"/>
          <p:cNvSpPr txBox="1"/>
          <p:nvPr/>
        </p:nvSpPr>
        <p:spPr>
          <a:xfrm>
            <a:off x="1107036" y="212494"/>
            <a:ext cx="10822726" cy="615553"/>
          </a:xfrm>
          <a:prstGeom prst="rect">
            <a:avLst/>
          </a:prstGeom>
        </p:spPr>
        <p:txBody>
          <a:bodyPr wrap="square" lIns="0" tIns="0" rIns="0" bIns="0" rtlCol="0" anchor="t">
            <a:spAutoFit/>
          </a:bodyPr>
          <a:lstStyle/>
          <a:p>
            <a:pPr>
              <a:spcAft>
                <a:spcPts val="600"/>
              </a:spcAft>
            </a:pPr>
            <a:r>
              <a:rPr lang="en-US" sz="4000" b="1" spc="167" dirty="0">
                <a:solidFill>
                  <a:srgbClr val="162942"/>
                </a:solidFill>
              </a:rPr>
              <a:t>MEASURING VITAL SIGNS </a:t>
            </a:r>
          </a:p>
        </p:txBody>
      </p:sp>
      <p:sp>
        <p:nvSpPr>
          <p:cNvPr id="2" name="TextBox 1">
            <a:extLst>
              <a:ext uri="{FF2B5EF4-FFF2-40B4-BE49-F238E27FC236}">
                <a16:creationId xmlns:a16="http://schemas.microsoft.com/office/drawing/2014/main" id="{1D46A927-3136-433F-BC3D-71AA2B52464B}"/>
              </a:ext>
            </a:extLst>
          </p:cNvPr>
          <p:cNvSpPr txBox="1"/>
          <p:nvPr/>
        </p:nvSpPr>
        <p:spPr>
          <a:xfrm>
            <a:off x="1371600" y="1659467"/>
            <a:ext cx="9222754" cy="2941831"/>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Temperature</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Pulse</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Respiratory Rate</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Blood Pressure</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Oxygen Saturation</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865446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074D3F-B486-4E93-85D1-05E4FC326E1F}"/>
              </a:ext>
            </a:extLst>
          </p:cNvPr>
          <p:cNvSpPr/>
          <p:nvPr/>
        </p:nvSpPr>
        <p:spPr>
          <a:xfrm>
            <a:off x="232718" y="104620"/>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a:t>CDC, Sepsis Alliance® and the Rory Staunton Foundation for Sepsis Prevention Fact Sheet </a:t>
            </a:r>
            <a:endParaRPr lang="en-US" dirty="0"/>
          </a:p>
        </p:txBody>
      </p:sp>
      <p:graphicFrame>
        <p:nvGraphicFramePr>
          <p:cNvPr id="5" name="Table 5">
            <a:extLst>
              <a:ext uri="{FF2B5EF4-FFF2-40B4-BE49-F238E27FC236}">
                <a16:creationId xmlns:a16="http://schemas.microsoft.com/office/drawing/2014/main" id="{60960652-2FED-44A9-A5CB-1D6526C14560}"/>
              </a:ext>
            </a:extLst>
          </p:cNvPr>
          <p:cNvGraphicFramePr>
            <a:graphicFrameLocks noGrp="1"/>
          </p:cNvGraphicFramePr>
          <p:nvPr/>
        </p:nvGraphicFramePr>
        <p:xfrm>
          <a:off x="417443" y="1627059"/>
          <a:ext cx="11357114" cy="3725894"/>
        </p:xfrm>
        <a:graphic>
          <a:graphicData uri="http://schemas.openxmlformats.org/drawingml/2006/table">
            <a:tbl>
              <a:tblPr firstRow="1" bandRow="1">
                <a:tableStyleId>{5C22544A-7EE6-4342-B048-85BDC9FD1C3A}</a:tableStyleId>
              </a:tblPr>
              <a:tblGrid>
                <a:gridCol w="1477618">
                  <a:extLst>
                    <a:ext uri="{9D8B030D-6E8A-4147-A177-3AD203B41FA5}">
                      <a16:colId xmlns:a16="http://schemas.microsoft.com/office/drawing/2014/main" val="291836227"/>
                    </a:ext>
                  </a:extLst>
                </a:gridCol>
                <a:gridCol w="1013791">
                  <a:extLst>
                    <a:ext uri="{9D8B030D-6E8A-4147-A177-3AD203B41FA5}">
                      <a16:colId xmlns:a16="http://schemas.microsoft.com/office/drawing/2014/main" val="3708647379"/>
                    </a:ext>
                  </a:extLst>
                </a:gridCol>
                <a:gridCol w="1057965">
                  <a:extLst>
                    <a:ext uri="{9D8B030D-6E8A-4147-A177-3AD203B41FA5}">
                      <a16:colId xmlns:a16="http://schemas.microsoft.com/office/drawing/2014/main" val="3799125569"/>
                    </a:ext>
                  </a:extLst>
                </a:gridCol>
                <a:gridCol w="1152939">
                  <a:extLst>
                    <a:ext uri="{9D8B030D-6E8A-4147-A177-3AD203B41FA5}">
                      <a16:colId xmlns:a16="http://schemas.microsoft.com/office/drawing/2014/main" val="3689082624"/>
                    </a:ext>
                  </a:extLst>
                </a:gridCol>
                <a:gridCol w="781878">
                  <a:extLst>
                    <a:ext uri="{9D8B030D-6E8A-4147-A177-3AD203B41FA5}">
                      <a16:colId xmlns:a16="http://schemas.microsoft.com/office/drawing/2014/main" val="3824839358"/>
                    </a:ext>
                  </a:extLst>
                </a:gridCol>
                <a:gridCol w="936488">
                  <a:extLst>
                    <a:ext uri="{9D8B030D-6E8A-4147-A177-3AD203B41FA5}">
                      <a16:colId xmlns:a16="http://schemas.microsoft.com/office/drawing/2014/main" val="1661548833"/>
                    </a:ext>
                  </a:extLst>
                </a:gridCol>
                <a:gridCol w="636104">
                  <a:extLst>
                    <a:ext uri="{9D8B030D-6E8A-4147-A177-3AD203B41FA5}">
                      <a16:colId xmlns:a16="http://schemas.microsoft.com/office/drawing/2014/main" val="3432665853"/>
                    </a:ext>
                  </a:extLst>
                </a:gridCol>
                <a:gridCol w="1490870">
                  <a:extLst>
                    <a:ext uri="{9D8B030D-6E8A-4147-A177-3AD203B41FA5}">
                      <a16:colId xmlns:a16="http://schemas.microsoft.com/office/drawing/2014/main" val="56011192"/>
                    </a:ext>
                  </a:extLst>
                </a:gridCol>
                <a:gridCol w="1020417">
                  <a:extLst>
                    <a:ext uri="{9D8B030D-6E8A-4147-A177-3AD203B41FA5}">
                      <a16:colId xmlns:a16="http://schemas.microsoft.com/office/drawing/2014/main" val="267917885"/>
                    </a:ext>
                  </a:extLst>
                </a:gridCol>
                <a:gridCol w="1789044">
                  <a:extLst>
                    <a:ext uri="{9D8B030D-6E8A-4147-A177-3AD203B41FA5}">
                      <a16:colId xmlns:a16="http://schemas.microsoft.com/office/drawing/2014/main" val="647761735"/>
                    </a:ext>
                  </a:extLst>
                </a:gridCol>
              </a:tblGrid>
              <a:tr h="370840">
                <a:tc>
                  <a:txBody>
                    <a:bodyPr/>
                    <a:lstStyle/>
                    <a:p>
                      <a:pPr marL="0" marR="0" algn="ctr">
                        <a:lnSpc>
                          <a:spcPct val="107000"/>
                        </a:lnSpc>
                        <a:spcBef>
                          <a:spcPts val="0"/>
                        </a:spcBef>
                        <a:spcAft>
                          <a:spcPts val="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Tool</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effectLst/>
                          <a:latin typeface="Calibri" panose="020F0502020204030204" pitchFamily="34" charset="0"/>
                          <a:ea typeface="Calibri" panose="020F0502020204030204" pitchFamily="34" charset="0"/>
                          <a:cs typeface="Times New Roman" panose="02020603050405020304" pitchFamily="18" charset="0"/>
                        </a:rPr>
                        <a:t>Temp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500" b="1">
                          <a:effectLst/>
                          <a:latin typeface="Calibri" panose="020F0502020204030204" pitchFamily="34" charset="0"/>
                          <a:ea typeface="Calibri" panose="020F0502020204030204" pitchFamily="34" charset="0"/>
                          <a:cs typeface="Times New Roman" panose="02020603050405020304" pitchFamily="18" charset="0"/>
                        </a:rPr>
                        <a:t>Elevation</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effectLst/>
                          <a:latin typeface="Calibri" panose="020F0502020204030204" pitchFamily="34" charset="0"/>
                          <a:ea typeface="Calibri" panose="020F0502020204030204" pitchFamily="34" charset="0"/>
                          <a:cs typeface="Times New Roman" panose="02020603050405020304" pitchFamily="18" charset="0"/>
                        </a:rPr>
                        <a:t>Temp</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500" b="1">
                          <a:effectLst/>
                          <a:latin typeface="Calibri" panose="020F0502020204030204" pitchFamily="34" charset="0"/>
                          <a:ea typeface="Calibri" panose="020F0502020204030204" pitchFamily="34" charset="0"/>
                          <a:cs typeface="Times New Roman" panose="02020603050405020304" pitchFamily="18" charset="0"/>
                        </a:rPr>
                        <a:t>Depression</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effectLst/>
                          <a:latin typeface="Calibri" panose="020F0502020204030204" pitchFamily="34" charset="0"/>
                          <a:ea typeface="Calibri" panose="020F0502020204030204" pitchFamily="34" charset="0"/>
                          <a:cs typeface="Times New Roman" panose="02020603050405020304" pitchFamily="18" charset="0"/>
                        </a:rPr>
                        <a:t>BP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500" b="1">
                          <a:effectLst/>
                          <a:latin typeface="Calibri" panose="020F0502020204030204" pitchFamily="34" charset="0"/>
                          <a:ea typeface="Calibri" panose="020F0502020204030204" pitchFamily="34" charset="0"/>
                          <a:cs typeface="Times New Roman" panose="02020603050405020304" pitchFamily="18" charset="0"/>
                        </a:rPr>
                        <a:t>Hypotension</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effectLst/>
                          <a:latin typeface="Calibri" panose="020F0502020204030204" pitchFamily="34" charset="0"/>
                          <a:ea typeface="Calibri" panose="020F0502020204030204" pitchFamily="34" charset="0"/>
                          <a:cs typeface="Times New Roman" panose="02020603050405020304" pitchFamily="18" charset="0"/>
                        </a:rPr>
                        <a:t>BP</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500" b="1">
                          <a:effectLst/>
                          <a:latin typeface="Calibri" panose="020F0502020204030204" pitchFamily="34" charset="0"/>
                          <a:ea typeface="Calibri" panose="020F0502020204030204" pitchFamily="34" charset="0"/>
                          <a:cs typeface="Times New Roman" panose="02020603050405020304" pitchFamily="18" charset="0"/>
                        </a:rPr>
                        <a:t>Change</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effectLst/>
                          <a:latin typeface="Calibri" panose="020F0502020204030204" pitchFamily="34" charset="0"/>
                          <a:ea typeface="Calibri" panose="020F0502020204030204" pitchFamily="34" charset="0"/>
                          <a:cs typeface="Times New Roman" panose="02020603050405020304" pitchFamily="18" charset="0"/>
                        </a:rPr>
                        <a:t>HR</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effectLst/>
                          <a:latin typeface="Calibri" panose="020F0502020204030204" pitchFamily="34" charset="0"/>
                          <a:ea typeface="Calibri" panose="020F0502020204030204" pitchFamily="34" charset="0"/>
                          <a:cs typeface="Times New Roman" panose="02020603050405020304" pitchFamily="18" charset="0"/>
                        </a:rPr>
                        <a:t>O2 Sat</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500" b="1">
                          <a:effectLst/>
                          <a:latin typeface="Calibri" panose="020F0502020204030204" pitchFamily="34" charset="0"/>
                          <a:ea typeface="Calibri" panose="020F0502020204030204" pitchFamily="34" charset="0"/>
                          <a:cs typeface="Times New Roman" panose="02020603050405020304" pitchFamily="18" charset="0"/>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effectLst/>
                          <a:latin typeface="Calibri" panose="020F0502020204030204" pitchFamily="34" charset="0"/>
                          <a:ea typeface="Calibri" panose="020F0502020204030204" pitchFamily="34" charset="0"/>
                          <a:cs typeface="Times New Roman" panose="02020603050405020304" pitchFamily="18" charset="0"/>
                        </a:rPr>
                        <a:t>Resp Rate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effectLst/>
                          <a:latin typeface="Calibri" panose="020F0502020204030204" pitchFamily="34" charset="0"/>
                          <a:ea typeface="Calibri" panose="020F0502020204030204" pitchFamily="34" charset="0"/>
                          <a:cs typeface="Times New Roman" panose="02020603050405020304" pitchFamily="18" charset="0"/>
                        </a:rPr>
                        <a:t>Mental Status</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White Blood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Cell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9386717"/>
                  </a:ext>
                </a:extLst>
              </a:tr>
              <a:tr h="370840">
                <a:tc>
                  <a:txBody>
                    <a:bodyPr/>
                    <a:lstStyle/>
                    <a:p>
                      <a:pPr marL="0" marR="0" algn="ctr">
                        <a:lnSpc>
                          <a:spcPct val="107000"/>
                        </a:lnSpc>
                        <a:spcBef>
                          <a:spcPts val="0"/>
                        </a:spcBef>
                        <a:spcAft>
                          <a:spcPts val="0"/>
                        </a:spcAft>
                      </a:pPr>
                      <a:r>
                        <a:rPr lang="en-US" sz="25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SIRS</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&gt;100.4F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&lt;96.8F</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&lt;100 or </a:t>
                      </a:r>
                    </a:p>
                    <a:p>
                      <a:pPr marL="0" marR="0" algn="ctr">
                        <a:lnSpc>
                          <a:spcPct val="107000"/>
                        </a:lnSpc>
                        <a:spcBef>
                          <a:spcPts val="0"/>
                        </a:spcBef>
                        <a:spcAft>
                          <a:spcPts val="0"/>
                        </a:spcAft>
                      </a:pPr>
                      <a:r>
                        <a:rPr lang="en-US" sz="15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&gt;40 mmHg</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&gt;90 bpm</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20 or Pco2 &lt;32</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&gt;12,000 or &lt; 4,000 or 10% bands</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4455259"/>
                  </a:ext>
                </a:extLst>
              </a:tr>
              <a:tr h="370840">
                <a:tc>
                  <a:txBody>
                    <a:bodyPr/>
                    <a:lstStyle/>
                    <a:p>
                      <a:pPr marL="0" marR="0" algn="ctr">
                        <a:lnSpc>
                          <a:spcPct val="107000"/>
                        </a:lnSpc>
                        <a:spcBef>
                          <a:spcPts val="0"/>
                        </a:spcBef>
                        <a:spcAft>
                          <a:spcPts val="0"/>
                        </a:spcAft>
                      </a:pPr>
                      <a:r>
                        <a:rPr lang="en-US" sz="2500" b="1">
                          <a:solidFill>
                            <a:srgbClr val="FF00FF"/>
                          </a:solidFill>
                          <a:effectLst/>
                          <a:latin typeface="Calibri" panose="020F0502020204030204" pitchFamily="34" charset="0"/>
                          <a:ea typeface="Calibri" panose="020F0502020204030204" pitchFamily="34" charset="0"/>
                          <a:cs typeface="Times New Roman" panose="02020603050405020304" pitchFamily="18" charset="0"/>
                        </a:rPr>
                        <a:t>qSOFA</a:t>
                      </a:r>
                      <a:endParaRPr lang="en-US" sz="2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rPr>
                        <a:t>Biomarker not assessed</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solidFill>
                            <a:srgbClr val="FF00FF"/>
                          </a:solidFill>
                          <a:effectLst/>
                          <a:latin typeface="Calibri" panose="020F0502020204030204" pitchFamily="34" charset="0"/>
                          <a:ea typeface="Calibri" panose="020F0502020204030204" pitchFamily="34" charset="0"/>
                          <a:cs typeface="Times New Roman" panose="02020603050405020304" pitchFamily="18" charset="0"/>
                        </a:rPr>
                        <a:t>Biomarker not assessed</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solidFill>
                            <a:srgbClr val="FF00FF"/>
                          </a:solidFill>
                          <a:effectLst/>
                          <a:latin typeface="Calibri" panose="020F0502020204030204" pitchFamily="34" charset="0"/>
                          <a:ea typeface="Calibri" panose="020F0502020204030204" pitchFamily="34" charset="0"/>
                          <a:cs typeface="Times New Roman" panose="02020603050405020304" pitchFamily="18" charset="0"/>
                        </a:rPr>
                        <a:t>&lt;100 mmHg</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solidFill>
                            <a:srgbClr val="FF00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solidFill>
                            <a:srgbClr val="FF00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solidFill>
                            <a:srgbClr val="FF00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solidFill>
                            <a:srgbClr val="FF00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rPr>
                        <a:t>Glasgow coma scale &lt;15</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a:solidFill>
                            <a:srgbClr val="FF00F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9209273"/>
                  </a:ext>
                </a:extLst>
              </a:tr>
              <a:tr h="370840">
                <a:tc>
                  <a:txBody>
                    <a:bodyPr/>
                    <a:lstStyle/>
                    <a:p>
                      <a:pPr marL="0" marR="0" algn="ctr">
                        <a:lnSpc>
                          <a:spcPct val="107000"/>
                        </a:lnSpc>
                        <a:spcBef>
                          <a:spcPts val="0"/>
                        </a:spcBef>
                        <a:spcAft>
                          <a:spcPts val="0"/>
                        </a:spcAft>
                      </a:pPr>
                      <a:r>
                        <a:rPr lang="en-US" sz="25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Minn</a:t>
                      </a:r>
                      <a:endParaRPr lang="en-US" sz="25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&gt;100</a:t>
                      </a:r>
                      <a:endParaRPr lang="en-US" sz="15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&lt;96.8</a:t>
                      </a:r>
                      <a:endParaRPr lang="en-US" sz="15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&lt;100 mmHg</a:t>
                      </a:r>
                      <a:endParaRPr lang="en-US" sz="15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5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&gt;100 bpm</a:t>
                      </a:r>
                      <a:endParaRPr lang="en-US" sz="15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marL="0" marR="0" algn="ctr">
                        <a:lnSpc>
                          <a:spcPct val="107000"/>
                        </a:lnSpc>
                        <a:spcBef>
                          <a:spcPts val="0"/>
                        </a:spcBef>
                        <a:spcAft>
                          <a:spcPts val="0"/>
                        </a:spcAft>
                      </a:pPr>
                      <a:r>
                        <a:rPr lang="en-US" sz="15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20 or Pco2 &lt;32 </a:t>
                      </a:r>
                      <a:endParaRPr lang="en-US" sz="15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5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&gt;12,000 or &lt;4,000 or 10 </a:t>
                      </a:r>
                      <a:endParaRPr lang="en-US" sz="15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26554437"/>
                  </a:ext>
                </a:extLst>
              </a:tr>
              <a:tr h="370840">
                <a:tc>
                  <a:txBody>
                    <a:bodyPr/>
                    <a:lstStyle/>
                    <a:p>
                      <a:pPr marL="0" marR="0" algn="ctr">
                        <a:lnSpc>
                          <a:spcPct val="107000"/>
                        </a:lnSpc>
                        <a:spcBef>
                          <a:spcPts val="0"/>
                        </a:spcBef>
                        <a:spcAft>
                          <a:spcPts val="0"/>
                        </a:spcAft>
                      </a:pPr>
                      <a:r>
                        <a:rPr lang="en-US" sz="25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Atlantic</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N/A</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N/A</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marL="0" marR="0" algn="ctr">
                        <a:lnSpc>
                          <a:spcPct val="107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marL="0" marR="0" algn="ctr">
                        <a:lnSpc>
                          <a:spcPct val="107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marL="0" marR="0" algn="ctr">
                        <a:lnSpc>
                          <a:spcPct val="107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marL="0" marR="0" algn="ctr">
                        <a:lnSpc>
                          <a:spcPct val="107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marL="0" marR="0" algn="ctr">
                        <a:lnSpc>
                          <a:spcPct val="107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tc>
                <a:tc>
                  <a:txBody>
                    <a:bodyPr/>
                    <a:lstStyle/>
                    <a:p>
                      <a:pPr marL="0" marR="0" algn="ctr">
                        <a:lnSpc>
                          <a:spcPct val="107000"/>
                        </a:lnSpc>
                        <a:spcBef>
                          <a:spcPts val="0"/>
                        </a:spcBef>
                        <a:spcAft>
                          <a:spcPts val="0"/>
                        </a:spcAft>
                      </a:pPr>
                      <a:r>
                        <a:rPr lang="en-US" sz="1500" b="1">
                          <a:solidFill>
                            <a:srgbClr val="00B0F0"/>
                          </a:solidFill>
                          <a:effectLst/>
                          <a:latin typeface="Calibri" panose="020F0502020204030204" pitchFamily="34" charset="0"/>
                          <a:ea typeface="Calibri" panose="020F0502020204030204" pitchFamily="34" charset="0"/>
                          <a:cs typeface="Times New Roman" panose="02020603050405020304" pitchFamily="18" charset="0"/>
                        </a:rPr>
                        <a:t>&gt;12,000 or &lt; 4,000 or 10% bands</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6815176"/>
                  </a:ext>
                </a:extLst>
              </a:tr>
              <a:tr h="844960">
                <a:tc>
                  <a:txBody>
                    <a:bodyPr/>
                    <a:lstStyle/>
                    <a:p>
                      <a:pPr marL="0" marR="0" algn="ctr">
                        <a:lnSpc>
                          <a:spcPct val="107000"/>
                        </a:lnSpc>
                        <a:spcBef>
                          <a:spcPts val="0"/>
                        </a:spcBef>
                        <a:spcAft>
                          <a:spcPts val="0"/>
                        </a:spcAft>
                      </a:pPr>
                      <a:r>
                        <a:rPr lang="en-US" sz="2500" b="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INTERACT</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&gt;100.5</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&lt;90 or greater than 200 systolic</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&gt;100 or &lt;50 bpm</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&lt;90%</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&gt; 28 or Pco2 &lt; 10</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500" b="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&gt;14,000 or neutrophils &gt; 90%</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42738144"/>
                  </a:ext>
                </a:extLst>
              </a:tr>
            </a:tbl>
          </a:graphicData>
        </a:graphic>
      </p:graphicFrame>
      <p:sp>
        <p:nvSpPr>
          <p:cNvPr id="6" name="TextBox 5">
            <a:extLst>
              <a:ext uri="{FF2B5EF4-FFF2-40B4-BE49-F238E27FC236}">
                <a16:creationId xmlns:a16="http://schemas.microsoft.com/office/drawing/2014/main" id="{773DAB21-4BE3-4018-90FB-E03D0D867075}"/>
              </a:ext>
            </a:extLst>
          </p:cNvPr>
          <p:cNvSpPr txBox="1"/>
          <p:nvPr/>
        </p:nvSpPr>
        <p:spPr>
          <a:xfrm>
            <a:off x="629478" y="374401"/>
            <a:ext cx="8507896" cy="861774"/>
          </a:xfrm>
          <a:prstGeom prst="rect">
            <a:avLst/>
          </a:prstGeom>
          <a:noFill/>
        </p:spPr>
        <p:txBody>
          <a:bodyPr wrap="square" rtlCol="0">
            <a:spAutoFit/>
          </a:bodyPr>
          <a:lstStyle/>
          <a:p>
            <a:r>
              <a:rPr lang="en-US" sz="5000" u="sng" dirty="0"/>
              <a:t>Tool Comparison Chart </a:t>
            </a:r>
          </a:p>
        </p:txBody>
      </p:sp>
    </p:spTree>
    <p:extLst>
      <p:ext uri="{BB962C8B-B14F-4D97-AF65-F5344CB8AC3E}">
        <p14:creationId xmlns:p14="http://schemas.microsoft.com/office/powerpoint/2010/main" val="2018476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8"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07036" y="1048145"/>
            <a:ext cx="9487318" cy="6350"/>
          </a:xfrm>
          <a:prstGeom prst="rect">
            <a:avLst/>
          </a:prstGeom>
          <a:solidFill>
            <a:srgbClr val="162942"/>
          </a:solidFill>
        </p:spPr>
      </p:sp>
      <p:sp>
        <p:nvSpPr>
          <p:cNvPr id="12" name="TextBox 12"/>
          <p:cNvSpPr txBox="1"/>
          <p:nvPr/>
        </p:nvSpPr>
        <p:spPr>
          <a:xfrm>
            <a:off x="1107036" y="212494"/>
            <a:ext cx="10822726" cy="615553"/>
          </a:xfrm>
          <a:prstGeom prst="rect">
            <a:avLst/>
          </a:prstGeom>
        </p:spPr>
        <p:txBody>
          <a:bodyPr wrap="square" lIns="0" tIns="0" rIns="0" bIns="0" rtlCol="0" anchor="t">
            <a:spAutoFit/>
          </a:bodyPr>
          <a:lstStyle/>
          <a:p>
            <a:pPr>
              <a:spcAft>
                <a:spcPts val="600"/>
              </a:spcAft>
            </a:pPr>
            <a:r>
              <a:rPr lang="en-US" sz="4000" b="1" spc="167" dirty="0">
                <a:solidFill>
                  <a:srgbClr val="162942"/>
                </a:solidFill>
              </a:rPr>
              <a:t>DETERMINING IF THERE IS AN INFECTION </a:t>
            </a:r>
          </a:p>
        </p:txBody>
      </p:sp>
      <p:sp>
        <p:nvSpPr>
          <p:cNvPr id="2" name="TextBox 1">
            <a:extLst>
              <a:ext uri="{FF2B5EF4-FFF2-40B4-BE49-F238E27FC236}">
                <a16:creationId xmlns:a16="http://schemas.microsoft.com/office/drawing/2014/main" id="{1D46A927-3136-433F-BC3D-71AA2B52464B}"/>
              </a:ext>
            </a:extLst>
          </p:cNvPr>
          <p:cNvSpPr txBox="1"/>
          <p:nvPr/>
        </p:nvSpPr>
        <p:spPr>
          <a:xfrm>
            <a:off x="1371600" y="1659467"/>
            <a:ext cx="9222754" cy="1953868"/>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Assessing Symptoms</a:t>
            </a:r>
          </a:p>
          <a:p>
            <a:pPr marL="342900" marR="0" lvl="0" indent="-342900">
              <a:lnSpc>
                <a:spcPct val="107000"/>
              </a:lnSpc>
              <a:spcBef>
                <a:spcPts val="0"/>
              </a:spcBef>
              <a:spcAft>
                <a:spcPts val="0"/>
              </a:spcAft>
              <a:buFont typeface="Symbol" panose="05050102010706020507" pitchFamily="18" charset="2"/>
              <a:buChar char=""/>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Identifying a System that Might be Infected.</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28084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8" y="70841"/>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07036" y="1568595"/>
            <a:ext cx="9487318" cy="6350"/>
          </a:xfrm>
          <a:prstGeom prst="rect">
            <a:avLst/>
          </a:prstGeom>
          <a:solidFill>
            <a:srgbClr val="162942"/>
          </a:solidFill>
        </p:spPr>
      </p:sp>
      <p:sp>
        <p:nvSpPr>
          <p:cNvPr id="12" name="TextBox 12"/>
          <p:cNvSpPr txBox="1"/>
          <p:nvPr/>
        </p:nvSpPr>
        <p:spPr>
          <a:xfrm>
            <a:off x="1107036" y="204165"/>
            <a:ext cx="10822726" cy="1231106"/>
          </a:xfrm>
          <a:prstGeom prst="rect">
            <a:avLst/>
          </a:prstGeom>
        </p:spPr>
        <p:txBody>
          <a:bodyPr wrap="square" lIns="0" tIns="0" rIns="0" bIns="0" rtlCol="0" anchor="t">
            <a:spAutoFit/>
          </a:bodyPr>
          <a:lstStyle/>
          <a:p>
            <a:pPr>
              <a:spcAft>
                <a:spcPts val="600"/>
              </a:spcAft>
            </a:pPr>
            <a:r>
              <a:rPr lang="en-US" sz="4000" b="1" spc="167" dirty="0">
                <a:solidFill>
                  <a:srgbClr val="162942"/>
                </a:solidFill>
              </a:rPr>
              <a:t>DOCUMENTING CHANGE IN SYMPTOMS ASSOCIATED WITH A SYSTEM </a:t>
            </a:r>
          </a:p>
        </p:txBody>
      </p:sp>
      <p:sp>
        <p:nvSpPr>
          <p:cNvPr id="2" name="TextBox 1">
            <a:extLst>
              <a:ext uri="{FF2B5EF4-FFF2-40B4-BE49-F238E27FC236}">
                <a16:creationId xmlns:a16="http://schemas.microsoft.com/office/drawing/2014/main" id="{1D46A927-3136-433F-BC3D-71AA2B52464B}"/>
              </a:ext>
            </a:extLst>
          </p:cNvPr>
          <p:cNvSpPr txBox="1"/>
          <p:nvPr/>
        </p:nvSpPr>
        <p:spPr>
          <a:xfrm>
            <a:off x="971569" y="2103986"/>
            <a:ext cx="9222754" cy="1953868"/>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Use of Assessment Checklist</a:t>
            </a:r>
          </a:p>
          <a:p>
            <a:pPr marL="342900" marR="0" lvl="0" indent="-342900">
              <a:lnSpc>
                <a:spcPct val="107000"/>
              </a:lnSpc>
              <a:spcBef>
                <a:spcPts val="0"/>
              </a:spcBef>
              <a:spcAft>
                <a:spcPts val="0"/>
              </a:spcAft>
              <a:buFont typeface="Symbol" panose="05050102010706020507" pitchFamily="18" charset="2"/>
              <a:buChar char=""/>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SBAR to report results of Assessment</a:t>
            </a: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46388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8"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07036" y="1801212"/>
            <a:ext cx="9487318" cy="6350"/>
          </a:xfrm>
          <a:prstGeom prst="rect">
            <a:avLst/>
          </a:prstGeom>
          <a:solidFill>
            <a:srgbClr val="162942"/>
          </a:solidFill>
        </p:spPr>
      </p:sp>
      <p:sp>
        <p:nvSpPr>
          <p:cNvPr id="12" name="TextBox 12"/>
          <p:cNvSpPr txBox="1"/>
          <p:nvPr/>
        </p:nvSpPr>
        <p:spPr>
          <a:xfrm>
            <a:off x="1107036" y="328661"/>
            <a:ext cx="10822726" cy="1231106"/>
          </a:xfrm>
          <a:prstGeom prst="rect">
            <a:avLst/>
          </a:prstGeom>
        </p:spPr>
        <p:txBody>
          <a:bodyPr wrap="square" lIns="0" tIns="0" rIns="0" bIns="0" rtlCol="0" anchor="t">
            <a:spAutoFit/>
          </a:bodyPr>
          <a:lstStyle/>
          <a:p>
            <a:pPr algn="ctr">
              <a:spcAft>
                <a:spcPts val="600"/>
              </a:spcAft>
            </a:pPr>
            <a:r>
              <a:rPr lang="en-US" sz="4000" b="1" spc="167" dirty="0">
                <a:solidFill>
                  <a:srgbClr val="162942"/>
                </a:solidFill>
              </a:rPr>
              <a:t>INFORMING CARE MANAGERS ABOUT THE RESULTS OF ASSESSMENT </a:t>
            </a:r>
          </a:p>
        </p:txBody>
      </p:sp>
      <p:sp>
        <p:nvSpPr>
          <p:cNvPr id="2" name="TextBox 1">
            <a:extLst>
              <a:ext uri="{FF2B5EF4-FFF2-40B4-BE49-F238E27FC236}">
                <a16:creationId xmlns:a16="http://schemas.microsoft.com/office/drawing/2014/main" id="{1D46A927-3136-433F-BC3D-71AA2B52464B}"/>
              </a:ext>
            </a:extLst>
          </p:cNvPr>
          <p:cNvSpPr txBox="1"/>
          <p:nvPr/>
        </p:nvSpPr>
        <p:spPr>
          <a:xfrm>
            <a:off x="1239318" y="2168485"/>
            <a:ext cx="9222754" cy="3929794"/>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CNAs need clear guidance about when to report.</a:t>
            </a:r>
          </a:p>
          <a:p>
            <a:pPr marR="0" lvl="0">
              <a:lnSpc>
                <a:spcPct val="107000"/>
              </a:lnSpc>
              <a:spcBef>
                <a:spcPts val="0"/>
              </a:spcBef>
              <a:spcAft>
                <a:spcPts val="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Care managers need to take those reports seriously and to act upon them according to established protocols.</a:t>
            </a:r>
          </a:p>
          <a:p>
            <a:pPr marR="0" lvl="0">
              <a:lnSpc>
                <a:spcPct val="107000"/>
              </a:lnSpc>
              <a:spcBef>
                <a:spcPts val="0"/>
              </a:spcBef>
              <a:spcAft>
                <a:spcPts val="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Feedback to CNAs and others who report about the disposition of the findings and why.</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68912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9209" y="0"/>
            <a:ext cx="2181887" cy="6858000"/>
            <a:chOff x="0" y="0"/>
            <a:chExt cx="1107106" cy="3479800"/>
          </a:xfrm>
        </p:grpSpPr>
        <p:sp>
          <p:nvSpPr>
            <p:cNvPr id="3" name="Freeform 3"/>
            <p:cNvSpPr/>
            <p:nvPr/>
          </p:nvSpPr>
          <p:spPr>
            <a:xfrm>
              <a:off x="0" y="0"/>
              <a:ext cx="1107106" cy="3479800"/>
            </a:xfrm>
            <a:custGeom>
              <a:avLst/>
              <a:gdLst/>
              <a:ahLst/>
              <a:cxnLst/>
              <a:rect l="l" t="t" r="r" b="b"/>
              <a:pathLst>
                <a:path w="1107106" h="3479800">
                  <a:moveTo>
                    <a:pt x="982646" y="3479800"/>
                  </a:moveTo>
                  <a:lnTo>
                    <a:pt x="124460" y="3479800"/>
                  </a:lnTo>
                  <a:cubicBezTo>
                    <a:pt x="55880" y="3479800"/>
                    <a:pt x="0" y="3423920"/>
                    <a:pt x="0" y="3355340"/>
                  </a:cubicBezTo>
                  <a:lnTo>
                    <a:pt x="0" y="124460"/>
                  </a:lnTo>
                  <a:cubicBezTo>
                    <a:pt x="0" y="55880"/>
                    <a:pt x="55880" y="0"/>
                    <a:pt x="124460" y="0"/>
                  </a:cubicBezTo>
                  <a:lnTo>
                    <a:pt x="982646" y="0"/>
                  </a:lnTo>
                  <a:cubicBezTo>
                    <a:pt x="1051226" y="0"/>
                    <a:pt x="1107106" y="55880"/>
                    <a:pt x="1107106" y="124460"/>
                  </a:cubicBezTo>
                  <a:lnTo>
                    <a:pt x="1107106" y="3355340"/>
                  </a:lnTo>
                  <a:cubicBezTo>
                    <a:pt x="1107106" y="3423920"/>
                    <a:pt x="1051226" y="3479800"/>
                    <a:pt x="982646" y="3479800"/>
                  </a:cubicBezTo>
                  <a:close/>
                </a:path>
              </a:pathLst>
            </a:custGeom>
            <a:solidFill>
              <a:srgbClr val="3C53AC"/>
            </a:solidFill>
          </p:spPr>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2018882" y="869796"/>
            <a:ext cx="9487318" cy="6350"/>
          </a:xfrm>
          <a:prstGeom prst="rect">
            <a:avLst/>
          </a:prstGeom>
          <a:solidFill>
            <a:srgbClr val="162942"/>
          </a:solidFill>
        </p:spPr>
      </p:sp>
      <p:grpSp>
        <p:nvGrpSpPr>
          <p:cNvPr id="6" name="Group 6"/>
          <p:cNvGrpSpPr/>
          <p:nvPr/>
        </p:nvGrpSpPr>
        <p:grpSpPr>
          <a:xfrm rot="-10800000">
            <a:off x="6762542" y="2901765"/>
            <a:ext cx="4578609" cy="2988212"/>
            <a:chOff x="0" y="0"/>
            <a:chExt cx="2354580" cy="1536708"/>
          </a:xfrm>
        </p:grpSpPr>
        <p:sp>
          <p:nvSpPr>
            <p:cNvPr id="7" name="Freeform 7"/>
            <p:cNvSpPr/>
            <p:nvPr/>
          </p:nvSpPr>
          <p:spPr>
            <a:xfrm>
              <a:off x="0" y="0"/>
              <a:ext cx="2353310" cy="1536708"/>
            </a:xfrm>
            <a:custGeom>
              <a:avLst/>
              <a:gdLst/>
              <a:ahLst/>
              <a:cxnLst/>
              <a:rect l="l" t="t" r="r" b="b"/>
              <a:pathLst>
                <a:path w="2353310" h="1536708">
                  <a:moveTo>
                    <a:pt x="784860" y="1469398"/>
                  </a:moveTo>
                  <a:cubicBezTo>
                    <a:pt x="905510" y="1510038"/>
                    <a:pt x="1042670" y="1536708"/>
                    <a:pt x="1177290" y="1536708"/>
                  </a:cubicBezTo>
                  <a:cubicBezTo>
                    <a:pt x="1311910" y="1536708"/>
                    <a:pt x="1441450" y="1513848"/>
                    <a:pt x="1560830" y="1473208"/>
                  </a:cubicBezTo>
                  <a:cubicBezTo>
                    <a:pt x="1563370" y="1471938"/>
                    <a:pt x="1565910" y="1471938"/>
                    <a:pt x="1568450" y="1470668"/>
                  </a:cubicBezTo>
                  <a:cubicBezTo>
                    <a:pt x="2016760" y="1308108"/>
                    <a:pt x="2346960" y="878848"/>
                    <a:pt x="2353310" y="381297"/>
                  </a:cubicBezTo>
                  <a:lnTo>
                    <a:pt x="2353310" y="0"/>
                  </a:lnTo>
                  <a:lnTo>
                    <a:pt x="0" y="0"/>
                  </a:lnTo>
                  <a:lnTo>
                    <a:pt x="0" y="381052"/>
                  </a:lnTo>
                  <a:cubicBezTo>
                    <a:pt x="6350" y="881388"/>
                    <a:pt x="331470" y="1310648"/>
                    <a:pt x="784860" y="1469398"/>
                  </a:cubicBezTo>
                  <a:close/>
                </a:path>
              </a:pathLst>
            </a:custGeom>
            <a:solidFill>
              <a:srgbClr val="596BC8">
                <a:alpha val="62745"/>
              </a:srgbClr>
            </a:solidFill>
          </p:spPr>
        </p:sp>
      </p:grpSp>
      <p:sp>
        <p:nvSpPr>
          <p:cNvPr id="11" name="TextBox 11"/>
          <p:cNvSpPr txBox="1"/>
          <p:nvPr/>
        </p:nvSpPr>
        <p:spPr>
          <a:xfrm>
            <a:off x="8113714" y="496994"/>
            <a:ext cx="3227438" cy="277640"/>
          </a:xfrm>
          <a:prstGeom prst="rect">
            <a:avLst/>
          </a:prstGeom>
        </p:spPr>
        <p:txBody>
          <a:bodyPr wrap="square" lIns="0" tIns="0" rIns="0" bIns="0" rtlCol="0" anchor="t">
            <a:spAutoFit/>
          </a:bodyPr>
          <a:lstStyle/>
          <a:p>
            <a:pPr algn="r">
              <a:lnSpc>
                <a:spcPts val="2333"/>
              </a:lnSpc>
            </a:pPr>
            <a:r>
              <a:rPr lang="en-US" sz="1667" spc="167" dirty="0">
                <a:solidFill>
                  <a:srgbClr val="162942"/>
                </a:solidFill>
                <a:latin typeface="Muli Regular Bold"/>
              </a:rPr>
              <a:t>MARCH 24, 2021</a:t>
            </a:r>
          </a:p>
        </p:txBody>
      </p:sp>
      <p:sp>
        <p:nvSpPr>
          <p:cNvPr id="13" name="TextBox 13"/>
          <p:cNvSpPr txBox="1"/>
          <p:nvPr/>
        </p:nvSpPr>
        <p:spPr>
          <a:xfrm>
            <a:off x="2035187" y="5024091"/>
            <a:ext cx="4518013" cy="277897"/>
          </a:xfrm>
          <a:prstGeom prst="rect">
            <a:avLst/>
          </a:prstGeom>
        </p:spPr>
        <p:txBody>
          <a:bodyPr wrap="square" lIns="0" tIns="0" rIns="0" bIns="0" rtlCol="0" anchor="t">
            <a:spAutoFit/>
          </a:bodyPr>
          <a:lstStyle/>
          <a:p>
            <a:pPr>
              <a:lnSpc>
                <a:spcPts val="2341"/>
              </a:lnSpc>
            </a:pPr>
            <a:r>
              <a:rPr lang="en-US" sz="1673" spc="167" dirty="0">
                <a:solidFill>
                  <a:srgbClr val="162942"/>
                </a:solidFill>
                <a:latin typeface="Muli Regular Bold" panose="020B0604020202020204" charset="0"/>
              </a:rPr>
              <a:t>J</a:t>
            </a:r>
          </a:p>
        </p:txBody>
      </p:sp>
      <p:pic>
        <p:nvPicPr>
          <p:cNvPr id="15" name="Graphic 14" descr="First aid kit outline">
            <a:extLst>
              <a:ext uri="{FF2B5EF4-FFF2-40B4-BE49-F238E27FC236}">
                <a16:creationId xmlns:a16="http://schemas.microsoft.com/office/drawing/2014/main" id="{98C05D82-21C4-4819-B3ED-3F25486B69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24048" y="2766838"/>
            <a:ext cx="3258065" cy="3258065"/>
          </a:xfrm>
          <a:prstGeom prst="rect">
            <a:avLst/>
          </a:prstGeom>
        </p:spPr>
      </p:pic>
      <p:sp>
        <p:nvSpPr>
          <p:cNvPr id="16" name="TextBox 15">
            <a:extLst>
              <a:ext uri="{FF2B5EF4-FFF2-40B4-BE49-F238E27FC236}">
                <a16:creationId xmlns:a16="http://schemas.microsoft.com/office/drawing/2014/main" id="{9F538048-5CD3-4454-872D-30AEB6F9BB8A}"/>
              </a:ext>
            </a:extLst>
          </p:cNvPr>
          <p:cNvSpPr txBox="1"/>
          <p:nvPr/>
        </p:nvSpPr>
        <p:spPr>
          <a:xfrm>
            <a:off x="1991714" y="1749790"/>
            <a:ext cx="4273162" cy="1631216"/>
          </a:xfrm>
          <a:prstGeom prst="rect">
            <a:avLst/>
          </a:prstGeom>
          <a:noFill/>
        </p:spPr>
        <p:txBody>
          <a:bodyPr wrap="square" rtlCol="0">
            <a:spAutoFit/>
          </a:bodyPr>
          <a:lstStyle/>
          <a:p>
            <a:r>
              <a:rPr lang="en-US" sz="5000" b="1" dirty="0"/>
              <a:t>Recap of Day One </a:t>
            </a:r>
          </a:p>
        </p:txBody>
      </p:sp>
    </p:spTree>
    <p:extLst>
      <p:ext uri="{BB962C8B-B14F-4D97-AF65-F5344CB8AC3E}">
        <p14:creationId xmlns:p14="http://schemas.microsoft.com/office/powerpoint/2010/main" val="2164926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9209" y="0"/>
            <a:ext cx="2181887" cy="6858000"/>
            <a:chOff x="0" y="0"/>
            <a:chExt cx="1107106" cy="3479800"/>
          </a:xfrm>
        </p:grpSpPr>
        <p:sp>
          <p:nvSpPr>
            <p:cNvPr id="3" name="Freeform 3"/>
            <p:cNvSpPr/>
            <p:nvPr/>
          </p:nvSpPr>
          <p:spPr>
            <a:xfrm>
              <a:off x="0" y="0"/>
              <a:ext cx="1107106" cy="3479800"/>
            </a:xfrm>
            <a:custGeom>
              <a:avLst/>
              <a:gdLst/>
              <a:ahLst/>
              <a:cxnLst/>
              <a:rect l="l" t="t" r="r" b="b"/>
              <a:pathLst>
                <a:path w="1107106" h="3479800">
                  <a:moveTo>
                    <a:pt x="982646" y="3479800"/>
                  </a:moveTo>
                  <a:lnTo>
                    <a:pt x="124460" y="3479800"/>
                  </a:lnTo>
                  <a:cubicBezTo>
                    <a:pt x="55880" y="3479800"/>
                    <a:pt x="0" y="3423920"/>
                    <a:pt x="0" y="3355340"/>
                  </a:cubicBezTo>
                  <a:lnTo>
                    <a:pt x="0" y="124460"/>
                  </a:lnTo>
                  <a:cubicBezTo>
                    <a:pt x="0" y="55880"/>
                    <a:pt x="55880" y="0"/>
                    <a:pt x="124460" y="0"/>
                  </a:cubicBezTo>
                  <a:lnTo>
                    <a:pt x="982646" y="0"/>
                  </a:lnTo>
                  <a:cubicBezTo>
                    <a:pt x="1051226" y="0"/>
                    <a:pt x="1107106" y="55880"/>
                    <a:pt x="1107106" y="124460"/>
                  </a:cubicBezTo>
                  <a:lnTo>
                    <a:pt x="1107106" y="3355340"/>
                  </a:lnTo>
                  <a:cubicBezTo>
                    <a:pt x="1107106" y="3423920"/>
                    <a:pt x="1051226" y="3479800"/>
                    <a:pt x="982646" y="3479800"/>
                  </a:cubicBezTo>
                  <a:close/>
                </a:path>
              </a:pathLst>
            </a:custGeom>
            <a:solidFill>
              <a:srgbClr val="3C53AC"/>
            </a:solidFill>
          </p:spPr>
          <p:txBody>
            <a:bodyPr/>
            <a:lstStyle/>
            <a:p>
              <a:endParaRPr lang="en-US" sz="1200" dirty="0"/>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grpSp>
        <p:nvGrpSpPr>
          <p:cNvPr id="6" name="Group 6"/>
          <p:cNvGrpSpPr/>
          <p:nvPr/>
        </p:nvGrpSpPr>
        <p:grpSpPr>
          <a:xfrm rot="-10800000">
            <a:off x="1828794" y="2901145"/>
            <a:ext cx="6099863" cy="2909103"/>
            <a:chOff x="0" y="0"/>
            <a:chExt cx="2354580" cy="153670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grpSpPr>
        <p:sp>
          <p:nvSpPr>
            <p:cNvPr id="7" name="Freeform 7"/>
            <p:cNvSpPr/>
            <p:nvPr/>
          </p:nvSpPr>
          <p:spPr>
            <a:xfrm>
              <a:off x="0" y="0"/>
              <a:ext cx="2353310" cy="1536708"/>
            </a:xfrm>
            <a:custGeom>
              <a:avLst/>
              <a:gdLst/>
              <a:ahLst/>
              <a:cxnLst/>
              <a:rect l="l" t="t" r="r" b="b"/>
              <a:pathLst>
                <a:path w="2353310" h="1536708">
                  <a:moveTo>
                    <a:pt x="784860" y="1469398"/>
                  </a:moveTo>
                  <a:cubicBezTo>
                    <a:pt x="905510" y="1510038"/>
                    <a:pt x="1042670" y="1536708"/>
                    <a:pt x="1177290" y="1536708"/>
                  </a:cubicBezTo>
                  <a:cubicBezTo>
                    <a:pt x="1311910" y="1536708"/>
                    <a:pt x="1441450" y="1513848"/>
                    <a:pt x="1560830" y="1473208"/>
                  </a:cubicBezTo>
                  <a:cubicBezTo>
                    <a:pt x="1563370" y="1471938"/>
                    <a:pt x="1565910" y="1471938"/>
                    <a:pt x="1568450" y="1470668"/>
                  </a:cubicBezTo>
                  <a:cubicBezTo>
                    <a:pt x="2016760" y="1308108"/>
                    <a:pt x="2346960" y="878848"/>
                    <a:pt x="2353310" y="381297"/>
                  </a:cubicBezTo>
                  <a:lnTo>
                    <a:pt x="2353310" y="0"/>
                  </a:lnTo>
                  <a:lnTo>
                    <a:pt x="0" y="0"/>
                  </a:lnTo>
                  <a:lnTo>
                    <a:pt x="0" y="381052"/>
                  </a:lnTo>
                  <a:cubicBezTo>
                    <a:pt x="6350" y="881388"/>
                    <a:pt x="331470" y="1310648"/>
                    <a:pt x="784860" y="1469398"/>
                  </a:cubicBezTo>
                  <a:close/>
                </a:path>
              </a:pathLst>
            </a:custGeom>
            <a:grpFill/>
          </p:spPr>
        </p:sp>
      </p:grpSp>
      <p:sp>
        <p:nvSpPr>
          <p:cNvPr id="9" name="TextBox 9"/>
          <p:cNvSpPr txBox="1"/>
          <p:nvPr/>
        </p:nvSpPr>
        <p:spPr>
          <a:xfrm>
            <a:off x="2610499" y="4226569"/>
            <a:ext cx="9065892" cy="699935"/>
          </a:xfrm>
          <a:prstGeom prst="rect">
            <a:avLst/>
          </a:prstGeom>
        </p:spPr>
        <p:txBody>
          <a:bodyPr wrap="square" lIns="0" tIns="0" rIns="0" bIns="0" rtlCol="0" anchor="t">
            <a:spAutoFit/>
          </a:bodyPr>
          <a:lstStyle/>
          <a:p>
            <a:pPr>
              <a:lnSpc>
                <a:spcPts val="5412"/>
              </a:lnSpc>
            </a:pPr>
            <a:r>
              <a:rPr lang="en-US" sz="5334" b="1" dirty="0">
                <a:solidFill>
                  <a:srgbClr val="162942"/>
                </a:solidFill>
                <a:cs typeface="Times New Roman" panose="02020603050405020304" pitchFamily="18" charset="0"/>
              </a:rPr>
              <a:t>SBAR </a:t>
            </a:r>
            <a:endParaRPr lang="en-US" sz="4920" b="1" dirty="0">
              <a:solidFill>
                <a:srgbClr val="162942"/>
              </a:solidFill>
            </a:endParaRPr>
          </a:p>
        </p:txBody>
      </p:sp>
      <p:sp>
        <p:nvSpPr>
          <p:cNvPr id="8" name="AutoShape 5">
            <a:extLst>
              <a:ext uri="{FF2B5EF4-FFF2-40B4-BE49-F238E27FC236}">
                <a16:creationId xmlns:a16="http://schemas.microsoft.com/office/drawing/2014/main" id="{95F2C9F9-1CED-4439-A584-DDC0279CA7CD}"/>
              </a:ext>
            </a:extLst>
          </p:cNvPr>
          <p:cNvSpPr/>
          <p:nvPr/>
        </p:nvSpPr>
        <p:spPr>
          <a:xfrm>
            <a:off x="2018882" y="869796"/>
            <a:ext cx="9487318" cy="6350"/>
          </a:xfrm>
          <a:prstGeom prst="rect">
            <a:avLst/>
          </a:prstGeom>
          <a:solidFill>
            <a:srgbClr val="162942"/>
          </a:solidFill>
        </p:spPr>
      </p:sp>
      <p:sp>
        <p:nvSpPr>
          <p:cNvPr id="10" name="TextBox 11">
            <a:extLst>
              <a:ext uri="{FF2B5EF4-FFF2-40B4-BE49-F238E27FC236}">
                <a16:creationId xmlns:a16="http://schemas.microsoft.com/office/drawing/2014/main" id="{D9481F89-84D2-4D56-932A-43F9077329E8}"/>
              </a:ext>
            </a:extLst>
          </p:cNvPr>
          <p:cNvSpPr txBox="1"/>
          <p:nvPr/>
        </p:nvSpPr>
        <p:spPr>
          <a:xfrm>
            <a:off x="8113713" y="496994"/>
            <a:ext cx="3392487" cy="277640"/>
          </a:xfrm>
          <a:prstGeom prst="rect">
            <a:avLst/>
          </a:prstGeom>
        </p:spPr>
        <p:txBody>
          <a:bodyPr lIns="0" tIns="0" rIns="0" bIns="0" rtlCol="0" anchor="t">
            <a:spAutoFit/>
          </a:bodyPr>
          <a:lstStyle/>
          <a:p>
            <a:pPr algn="r">
              <a:lnSpc>
                <a:spcPts val="2333"/>
              </a:lnSpc>
            </a:pPr>
            <a:r>
              <a:rPr lang="en-US" sz="1667" spc="167" dirty="0">
                <a:solidFill>
                  <a:srgbClr val="162942"/>
                </a:solidFill>
              </a:rPr>
              <a:t>MARCH , 2021</a:t>
            </a:r>
          </a:p>
        </p:txBody>
      </p:sp>
      <p:sp>
        <p:nvSpPr>
          <p:cNvPr id="11" name="TextBox 12">
            <a:extLst>
              <a:ext uri="{FF2B5EF4-FFF2-40B4-BE49-F238E27FC236}">
                <a16:creationId xmlns:a16="http://schemas.microsoft.com/office/drawing/2014/main" id="{2C8DC163-B8B5-4480-BAA4-8F2C1E8DB5CB}"/>
              </a:ext>
            </a:extLst>
          </p:cNvPr>
          <p:cNvSpPr txBox="1"/>
          <p:nvPr/>
        </p:nvSpPr>
        <p:spPr>
          <a:xfrm>
            <a:off x="2018882" y="496994"/>
            <a:ext cx="5320081" cy="277897"/>
          </a:xfrm>
          <a:prstGeom prst="rect">
            <a:avLst/>
          </a:prstGeom>
        </p:spPr>
        <p:txBody>
          <a:bodyPr lIns="0" tIns="0" rIns="0" bIns="0" rtlCol="0" anchor="t">
            <a:spAutoFit/>
          </a:bodyPr>
          <a:lstStyle/>
          <a:p>
            <a:pPr>
              <a:lnSpc>
                <a:spcPts val="2341"/>
              </a:lnSpc>
            </a:pPr>
            <a:r>
              <a:rPr lang="en-US" sz="1673" spc="167" dirty="0">
                <a:solidFill>
                  <a:srgbClr val="162942"/>
                </a:solidFill>
              </a:rPr>
              <a:t>Sepsis Training Day 2</a:t>
            </a:r>
          </a:p>
        </p:txBody>
      </p:sp>
    </p:spTree>
    <p:extLst>
      <p:ext uri="{BB962C8B-B14F-4D97-AF65-F5344CB8AC3E}">
        <p14:creationId xmlns:p14="http://schemas.microsoft.com/office/powerpoint/2010/main" val="1186432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9" y="15100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059344" y="861082"/>
            <a:ext cx="9487318" cy="6350"/>
          </a:xfrm>
          <a:prstGeom prst="rect">
            <a:avLst/>
          </a:prstGeom>
          <a:solidFill>
            <a:srgbClr val="162942"/>
          </a:solidFill>
        </p:spPr>
      </p:sp>
      <p:sp>
        <p:nvSpPr>
          <p:cNvPr id="12" name="TextBox 12"/>
          <p:cNvSpPr txBox="1"/>
          <p:nvPr/>
        </p:nvSpPr>
        <p:spPr>
          <a:xfrm>
            <a:off x="1059344" y="245529"/>
            <a:ext cx="10073312" cy="615553"/>
          </a:xfrm>
          <a:prstGeom prst="rect">
            <a:avLst/>
          </a:prstGeom>
        </p:spPr>
        <p:txBody>
          <a:bodyPr wrap="square" lIns="0" tIns="0" rIns="0" bIns="0" rtlCol="0" anchor="t">
            <a:spAutoFit/>
          </a:bodyPr>
          <a:lstStyle/>
          <a:p>
            <a:pPr>
              <a:spcAft>
                <a:spcPts val="600"/>
              </a:spcAft>
            </a:pPr>
            <a:r>
              <a:rPr lang="en-US" sz="4000" b="1" spc="100" dirty="0">
                <a:solidFill>
                  <a:srgbClr val="162942"/>
                </a:solidFill>
              </a:rPr>
              <a:t>AHRQ: SBAR Tool Design  </a:t>
            </a:r>
          </a:p>
        </p:txBody>
      </p:sp>
      <p:sp>
        <p:nvSpPr>
          <p:cNvPr id="3" name="TextBox 2">
            <a:extLst>
              <a:ext uri="{FF2B5EF4-FFF2-40B4-BE49-F238E27FC236}">
                <a16:creationId xmlns:a16="http://schemas.microsoft.com/office/drawing/2014/main" id="{25C641C7-0CCB-4D72-BAE8-580399B9AC10}"/>
              </a:ext>
            </a:extLst>
          </p:cNvPr>
          <p:cNvSpPr txBox="1"/>
          <p:nvPr/>
        </p:nvSpPr>
        <p:spPr>
          <a:xfrm>
            <a:off x="946219" y="1237647"/>
            <a:ext cx="10528999" cy="4478149"/>
          </a:xfrm>
          <a:prstGeom prst="rect">
            <a:avLst/>
          </a:prstGeom>
          <a:noFill/>
        </p:spPr>
        <p:txBody>
          <a:bodyPr wrap="square" rtlCol="0">
            <a:spAutoFit/>
          </a:bodyPr>
          <a:lstStyle/>
          <a:p>
            <a:pPr marL="0" indent="0">
              <a:spcBef>
                <a:spcPts val="1800"/>
              </a:spcBef>
              <a:buNone/>
            </a:pPr>
            <a:r>
              <a:rPr lang="en-US" altLang="en-US" sz="3000" b="1" dirty="0">
                <a:solidFill>
                  <a:srgbClr val="49176D"/>
                </a:solidFill>
              </a:rPr>
              <a:t>S – Situation: </a:t>
            </a:r>
            <a:r>
              <a:rPr lang="en-US" altLang="en-US" sz="3000" dirty="0"/>
              <a:t>A concise statement of the </a:t>
            </a:r>
            <a:br>
              <a:rPr lang="en-US" altLang="en-US" sz="3000" dirty="0"/>
            </a:br>
            <a:r>
              <a:rPr lang="en-US" altLang="en-US" sz="3000" dirty="0"/>
              <a:t>problem (what is going on now).</a:t>
            </a:r>
          </a:p>
          <a:p>
            <a:pPr marL="0" indent="0">
              <a:spcBef>
                <a:spcPts val="1800"/>
              </a:spcBef>
              <a:buNone/>
            </a:pPr>
            <a:r>
              <a:rPr lang="en-US" altLang="en-US" sz="3000" b="1" dirty="0">
                <a:solidFill>
                  <a:srgbClr val="49176D"/>
                </a:solidFill>
              </a:rPr>
              <a:t>B – Background: </a:t>
            </a:r>
            <a:r>
              <a:rPr lang="en-US" altLang="en-US" sz="3000" dirty="0"/>
              <a:t>Pertinent and brief information related to the situation (what has happened).</a:t>
            </a:r>
          </a:p>
          <a:p>
            <a:pPr marL="0" indent="0">
              <a:spcBef>
                <a:spcPts val="1800"/>
              </a:spcBef>
              <a:buNone/>
            </a:pPr>
            <a:r>
              <a:rPr lang="en-US" altLang="en-US" sz="3000" b="1" dirty="0">
                <a:solidFill>
                  <a:srgbClr val="49176D"/>
                </a:solidFill>
              </a:rPr>
              <a:t>A – Assessment: </a:t>
            </a:r>
            <a:r>
              <a:rPr lang="en-US" altLang="en-US" sz="3000" dirty="0"/>
              <a:t>Analysis and consideration </a:t>
            </a:r>
            <a:br>
              <a:rPr lang="en-US" altLang="en-US" sz="3000" dirty="0"/>
            </a:br>
            <a:r>
              <a:rPr lang="en-US" altLang="en-US" sz="3000" dirty="0"/>
              <a:t>of options (what you found/think is going on). </a:t>
            </a:r>
          </a:p>
          <a:p>
            <a:pPr marL="0" indent="0">
              <a:spcBef>
                <a:spcPts val="1800"/>
              </a:spcBef>
              <a:buNone/>
            </a:pPr>
            <a:r>
              <a:rPr lang="en-US" altLang="en-US" sz="3000" b="1" dirty="0">
                <a:solidFill>
                  <a:srgbClr val="49176D"/>
                </a:solidFill>
              </a:rPr>
              <a:t>R – Request: </a:t>
            </a:r>
            <a:r>
              <a:rPr lang="en-US" altLang="en-US" sz="3000" dirty="0"/>
              <a:t>Ask for/recommend action (what </a:t>
            </a:r>
            <a:br>
              <a:rPr lang="en-US" altLang="en-US" sz="3000" dirty="0"/>
            </a:br>
            <a:r>
              <a:rPr lang="en-US" altLang="en-US" sz="3000" dirty="0"/>
              <a:t>you want done). </a:t>
            </a:r>
          </a:p>
        </p:txBody>
      </p:sp>
      <p:sp>
        <p:nvSpPr>
          <p:cNvPr id="9" name="Footer Placeholder 4">
            <a:extLst>
              <a:ext uri="{FF2B5EF4-FFF2-40B4-BE49-F238E27FC236}">
                <a16:creationId xmlns:a16="http://schemas.microsoft.com/office/drawing/2014/main" id="{6A93E68B-4C64-4C7E-87DF-652C486D02C9}"/>
              </a:ext>
            </a:extLst>
          </p:cNvPr>
          <p:cNvSpPr txBox="1">
            <a:spLocks/>
          </p:cNvSpPr>
          <p:nvPr/>
        </p:nvSpPr>
        <p:spPr>
          <a:xfrm>
            <a:off x="533399" y="5996918"/>
            <a:ext cx="7726345" cy="413809"/>
          </a:xfrm>
          <a:prstGeom prst="rect">
            <a:avLst/>
          </a:prstGeom>
        </p:spPr>
        <p:txBody>
          <a:bodyPr vert="horz" lIns="101872" tIns="50936" rIns="101872" bIns="50936" rtlCol="0" anchor="ctr"/>
          <a:lstStyle>
            <a:defPPr>
              <a:defRPr lang="en-US"/>
            </a:defPPr>
            <a:lvl1pPr marL="0" algn="l" defTabSz="914400" rtl="0" eaLnBrk="1" latinLnBrk="0" hangingPunct="1">
              <a:defRPr sz="13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Nursing Home Antimicrobial Stewardship Guide</a:t>
            </a:r>
          </a:p>
          <a:p>
            <a:r>
              <a:rPr lang="en-US" sz="1100" dirty="0"/>
              <a:t>Determine Whether To Treat</a:t>
            </a:r>
          </a:p>
        </p:txBody>
      </p:sp>
    </p:spTree>
    <p:extLst>
      <p:ext uri="{BB962C8B-B14F-4D97-AF65-F5344CB8AC3E}">
        <p14:creationId xmlns:p14="http://schemas.microsoft.com/office/powerpoint/2010/main" val="2024576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08B4D1-DBB7-469F-8490-4BD91078EF71}"/>
              </a:ext>
            </a:extLst>
          </p:cNvPr>
          <p:cNvSpPr/>
          <p:nvPr/>
        </p:nvSpPr>
        <p:spPr>
          <a:xfrm>
            <a:off x="66675" y="65314"/>
            <a:ext cx="12058650" cy="6858000"/>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text&#10;&#10;Description automatically generated">
            <a:extLst>
              <a:ext uri="{FF2B5EF4-FFF2-40B4-BE49-F238E27FC236}">
                <a16:creationId xmlns:a16="http://schemas.microsoft.com/office/drawing/2014/main" id="{DA2FD1D1-BA81-4B69-A695-7B22BB4BD21D}"/>
              </a:ext>
            </a:extLst>
          </p:cNvPr>
          <p:cNvPicPr>
            <a:picLocks noChangeAspect="1"/>
          </p:cNvPicPr>
          <p:nvPr/>
        </p:nvPicPr>
        <p:blipFill rotWithShape="1">
          <a:blip r:embed="rId3">
            <a:extLst>
              <a:ext uri="{28A0092B-C50C-407E-A947-70E740481C1C}">
                <a14:useLocalDpi xmlns:a14="http://schemas.microsoft.com/office/drawing/2010/main" val="0"/>
              </a:ext>
            </a:extLst>
          </a:blip>
          <a:srcRect l="650" t="80633" r="-650" b="-6"/>
          <a:stretch/>
        </p:blipFill>
        <p:spPr>
          <a:xfrm>
            <a:off x="281767" y="1771650"/>
            <a:ext cx="11843558" cy="2816679"/>
          </a:xfrm>
          <a:prstGeom prst="rect">
            <a:avLst/>
          </a:prstGeom>
        </p:spPr>
      </p:pic>
    </p:spTree>
    <p:extLst>
      <p:ext uri="{BB962C8B-B14F-4D97-AF65-F5344CB8AC3E}">
        <p14:creationId xmlns:p14="http://schemas.microsoft.com/office/powerpoint/2010/main" val="3546642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9" y="15100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7519" y="1017983"/>
            <a:ext cx="9487318" cy="6350"/>
          </a:xfrm>
          <a:prstGeom prst="rect">
            <a:avLst/>
          </a:prstGeom>
          <a:solidFill>
            <a:srgbClr val="162942"/>
          </a:solidFill>
        </p:spPr>
      </p:sp>
      <p:sp>
        <p:nvSpPr>
          <p:cNvPr id="12" name="TextBox 12"/>
          <p:cNvSpPr txBox="1"/>
          <p:nvPr/>
        </p:nvSpPr>
        <p:spPr>
          <a:xfrm>
            <a:off x="1136556" y="402430"/>
            <a:ext cx="10073312" cy="615553"/>
          </a:xfrm>
          <a:prstGeom prst="rect">
            <a:avLst/>
          </a:prstGeom>
        </p:spPr>
        <p:txBody>
          <a:bodyPr wrap="square" lIns="0" tIns="0" rIns="0" bIns="0" rtlCol="0" anchor="t">
            <a:spAutoFit/>
          </a:bodyPr>
          <a:lstStyle/>
          <a:p>
            <a:pPr>
              <a:spcAft>
                <a:spcPts val="600"/>
              </a:spcAft>
            </a:pPr>
            <a:r>
              <a:rPr lang="en-US" sz="4000" b="1" spc="100" dirty="0">
                <a:solidFill>
                  <a:srgbClr val="162942"/>
                </a:solidFill>
              </a:rPr>
              <a:t>SBAR </a:t>
            </a:r>
          </a:p>
        </p:txBody>
      </p:sp>
      <p:pic>
        <p:nvPicPr>
          <p:cNvPr id="6" name="Picture 5" descr="Graphical user interface, text, application&#10;&#10;Description automatically generated">
            <a:extLst>
              <a:ext uri="{FF2B5EF4-FFF2-40B4-BE49-F238E27FC236}">
                <a16:creationId xmlns:a16="http://schemas.microsoft.com/office/drawing/2014/main" id="{3DE7AD77-2848-4469-BB3F-7BAFB14C0442}"/>
              </a:ext>
            </a:extLst>
          </p:cNvPr>
          <p:cNvPicPr>
            <a:picLocks noChangeAspect="1"/>
          </p:cNvPicPr>
          <p:nvPr/>
        </p:nvPicPr>
        <p:blipFill rotWithShape="1">
          <a:blip r:embed="rId5">
            <a:extLst>
              <a:ext uri="{28A0092B-C50C-407E-A947-70E740481C1C}">
                <a14:useLocalDpi xmlns:a14="http://schemas.microsoft.com/office/drawing/2010/main" val="0"/>
              </a:ext>
            </a:extLst>
          </a:blip>
          <a:srcRect b="4134"/>
          <a:stretch/>
        </p:blipFill>
        <p:spPr>
          <a:xfrm>
            <a:off x="2311928" y="1111806"/>
            <a:ext cx="7341357" cy="5467839"/>
          </a:xfrm>
          <a:prstGeom prst="rect">
            <a:avLst/>
          </a:prstGeom>
        </p:spPr>
      </p:pic>
    </p:spTree>
    <p:extLst>
      <p:ext uri="{BB962C8B-B14F-4D97-AF65-F5344CB8AC3E}">
        <p14:creationId xmlns:p14="http://schemas.microsoft.com/office/powerpoint/2010/main" val="22329039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9" y="15100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6" y="1259492"/>
            <a:ext cx="9487318" cy="6350"/>
          </a:xfrm>
          <a:prstGeom prst="rect">
            <a:avLst/>
          </a:prstGeom>
          <a:solidFill>
            <a:srgbClr val="162942"/>
          </a:solidFill>
        </p:spPr>
      </p:sp>
      <p:sp>
        <p:nvSpPr>
          <p:cNvPr id="12" name="TextBox 12"/>
          <p:cNvSpPr txBox="1"/>
          <p:nvPr/>
        </p:nvSpPr>
        <p:spPr>
          <a:xfrm>
            <a:off x="1136556" y="402430"/>
            <a:ext cx="10073312" cy="615553"/>
          </a:xfrm>
          <a:prstGeom prst="rect">
            <a:avLst/>
          </a:prstGeom>
        </p:spPr>
        <p:txBody>
          <a:bodyPr wrap="square" lIns="0" tIns="0" rIns="0" bIns="0" rtlCol="0" anchor="t">
            <a:spAutoFit/>
          </a:bodyPr>
          <a:lstStyle/>
          <a:p>
            <a:pPr>
              <a:spcAft>
                <a:spcPts val="600"/>
              </a:spcAft>
            </a:pPr>
            <a:r>
              <a:rPr lang="en-US" sz="4000" b="1" spc="100" dirty="0">
                <a:solidFill>
                  <a:srgbClr val="162942"/>
                </a:solidFill>
              </a:rPr>
              <a:t>SBAR </a:t>
            </a:r>
          </a:p>
        </p:txBody>
      </p:sp>
      <p:pic>
        <p:nvPicPr>
          <p:cNvPr id="7" name="Picture 6" descr="Graphical user interface, text, application, email&#10;&#10;Description automatically generated">
            <a:extLst>
              <a:ext uri="{FF2B5EF4-FFF2-40B4-BE49-F238E27FC236}">
                <a16:creationId xmlns:a16="http://schemas.microsoft.com/office/drawing/2014/main" id="{E74A258D-AE01-4B63-83C8-68BA0E7A592C}"/>
              </a:ext>
            </a:extLst>
          </p:cNvPr>
          <p:cNvPicPr>
            <a:picLocks noChangeAspect="1"/>
          </p:cNvPicPr>
          <p:nvPr/>
        </p:nvPicPr>
        <p:blipFill rotWithShape="1">
          <a:blip r:embed="rId5">
            <a:extLst>
              <a:ext uri="{28A0092B-C50C-407E-A947-70E740481C1C}">
                <a14:useLocalDpi xmlns:a14="http://schemas.microsoft.com/office/drawing/2010/main" val="0"/>
              </a:ext>
            </a:extLst>
          </a:blip>
          <a:srcRect b="1689"/>
          <a:stretch/>
        </p:blipFill>
        <p:spPr>
          <a:xfrm>
            <a:off x="2285454" y="1384378"/>
            <a:ext cx="7402556" cy="5204083"/>
          </a:xfrm>
          <a:prstGeom prst="rect">
            <a:avLst/>
          </a:prstGeom>
        </p:spPr>
      </p:pic>
    </p:spTree>
    <p:extLst>
      <p:ext uri="{BB962C8B-B14F-4D97-AF65-F5344CB8AC3E}">
        <p14:creationId xmlns:p14="http://schemas.microsoft.com/office/powerpoint/2010/main" val="2947031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9" y="15100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6" y="1259492"/>
            <a:ext cx="9487318" cy="6350"/>
          </a:xfrm>
          <a:prstGeom prst="rect">
            <a:avLst/>
          </a:prstGeom>
          <a:solidFill>
            <a:srgbClr val="162942"/>
          </a:solidFill>
        </p:spPr>
      </p:sp>
      <p:sp>
        <p:nvSpPr>
          <p:cNvPr id="12" name="TextBox 12"/>
          <p:cNvSpPr txBox="1"/>
          <p:nvPr/>
        </p:nvSpPr>
        <p:spPr>
          <a:xfrm>
            <a:off x="1136556" y="402430"/>
            <a:ext cx="10073312" cy="615553"/>
          </a:xfrm>
          <a:prstGeom prst="rect">
            <a:avLst/>
          </a:prstGeom>
        </p:spPr>
        <p:txBody>
          <a:bodyPr wrap="square" lIns="0" tIns="0" rIns="0" bIns="0" rtlCol="0" anchor="t">
            <a:spAutoFit/>
          </a:bodyPr>
          <a:lstStyle/>
          <a:p>
            <a:pPr>
              <a:spcAft>
                <a:spcPts val="600"/>
              </a:spcAft>
            </a:pPr>
            <a:r>
              <a:rPr lang="en-US" sz="4000" b="1" spc="100" dirty="0">
                <a:solidFill>
                  <a:srgbClr val="162942"/>
                </a:solidFill>
              </a:rPr>
              <a:t>SBAR </a:t>
            </a:r>
          </a:p>
        </p:txBody>
      </p:sp>
      <p:pic>
        <p:nvPicPr>
          <p:cNvPr id="9" name="Picture 8" descr="Graphical user interface, text, table&#10;&#10;Description automatically generated with medium confidence">
            <a:extLst>
              <a:ext uri="{FF2B5EF4-FFF2-40B4-BE49-F238E27FC236}">
                <a16:creationId xmlns:a16="http://schemas.microsoft.com/office/drawing/2014/main" id="{E33F676D-FA40-4E58-9E5D-680277AA64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575" y="1265842"/>
            <a:ext cx="10232293" cy="4768934"/>
          </a:xfrm>
          <a:prstGeom prst="rect">
            <a:avLst/>
          </a:prstGeom>
        </p:spPr>
      </p:pic>
    </p:spTree>
    <p:extLst>
      <p:ext uri="{BB962C8B-B14F-4D97-AF65-F5344CB8AC3E}">
        <p14:creationId xmlns:p14="http://schemas.microsoft.com/office/powerpoint/2010/main" val="10778425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3937B6-EA5B-47E7-90C9-63E0CC2D77AA}"/>
              </a:ext>
            </a:extLst>
          </p:cNvPr>
          <p:cNvSpPr/>
          <p:nvPr/>
        </p:nvSpPr>
        <p:spPr>
          <a:xfrm>
            <a:off x="112755" y="131072"/>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Table&#10;&#10;Description automatically generated">
            <a:extLst>
              <a:ext uri="{FF2B5EF4-FFF2-40B4-BE49-F238E27FC236}">
                <a16:creationId xmlns:a16="http://schemas.microsoft.com/office/drawing/2014/main" id="{4413C666-BAFE-4721-BC8D-16D2F37CE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007" y="166074"/>
            <a:ext cx="4974614" cy="6408147"/>
          </a:xfrm>
          <a:prstGeom prst="rect">
            <a:avLst/>
          </a:prstGeom>
        </p:spPr>
      </p:pic>
    </p:spTree>
    <p:extLst>
      <p:ext uri="{BB962C8B-B14F-4D97-AF65-F5344CB8AC3E}">
        <p14:creationId xmlns:p14="http://schemas.microsoft.com/office/powerpoint/2010/main" val="6040417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3937B6-EA5B-47E7-90C9-63E0CC2D77AA}"/>
              </a:ext>
            </a:extLst>
          </p:cNvPr>
          <p:cNvSpPr/>
          <p:nvPr/>
        </p:nvSpPr>
        <p:spPr>
          <a:xfrm>
            <a:off x="112755" y="131072"/>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Table&#10;&#10;Description automatically generated">
            <a:extLst>
              <a:ext uri="{FF2B5EF4-FFF2-40B4-BE49-F238E27FC236}">
                <a16:creationId xmlns:a16="http://schemas.microsoft.com/office/drawing/2014/main" id="{D6930E5C-1782-46D0-A543-014811A9F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8772" y="180964"/>
            <a:ext cx="4940648" cy="6375030"/>
          </a:xfrm>
          <a:prstGeom prst="rect">
            <a:avLst/>
          </a:prstGeom>
        </p:spPr>
      </p:pic>
    </p:spTree>
    <p:extLst>
      <p:ext uri="{BB962C8B-B14F-4D97-AF65-F5344CB8AC3E}">
        <p14:creationId xmlns:p14="http://schemas.microsoft.com/office/powerpoint/2010/main" val="1731846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3937B6-EA5B-47E7-90C9-63E0CC2D77AA}"/>
              </a:ext>
            </a:extLst>
          </p:cNvPr>
          <p:cNvSpPr/>
          <p:nvPr/>
        </p:nvSpPr>
        <p:spPr>
          <a:xfrm>
            <a:off x="112755" y="131072"/>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Table&#10;&#10;Description automatically generated">
            <a:extLst>
              <a:ext uri="{FF2B5EF4-FFF2-40B4-BE49-F238E27FC236}">
                <a16:creationId xmlns:a16="http://schemas.microsoft.com/office/drawing/2014/main" id="{48C6A350-617F-4EBD-A8E1-A51385150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007" y="173038"/>
            <a:ext cx="5098633" cy="6553890"/>
          </a:xfrm>
          <a:prstGeom prst="rect">
            <a:avLst/>
          </a:prstGeom>
        </p:spPr>
      </p:pic>
    </p:spTree>
    <p:extLst>
      <p:ext uri="{BB962C8B-B14F-4D97-AF65-F5344CB8AC3E}">
        <p14:creationId xmlns:p14="http://schemas.microsoft.com/office/powerpoint/2010/main" val="357767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3937B6-EA5B-47E7-90C9-63E0CC2D77AA}"/>
              </a:ext>
            </a:extLst>
          </p:cNvPr>
          <p:cNvSpPr/>
          <p:nvPr/>
        </p:nvSpPr>
        <p:spPr>
          <a:xfrm>
            <a:off x="112755" y="131072"/>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Text, email&#10;&#10;Description automatically generated">
            <a:extLst>
              <a:ext uri="{FF2B5EF4-FFF2-40B4-BE49-F238E27FC236}">
                <a16:creationId xmlns:a16="http://schemas.microsoft.com/office/drawing/2014/main" id="{7FBB4194-D71A-4B5A-90FE-8A17CD6F3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242282"/>
            <a:ext cx="4831099" cy="6313712"/>
          </a:xfrm>
          <a:prstGeom prst="rect">
            <a:avLst/>
          </a:prstGeom>
        </p:spPr>
      </p:pic>
    </p:spTree>
    <p:extLst>
      <p:ext uri="{BB962C8B-B14F-4D97-AF65-F5344CB8AC3E}">
        <p14:creationId xmlns:p14="http://schemas.microsoft.com/office/powerpoint/2010/main" val="2559914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Sepsis in Older Americans: Saving Lives through Early Recognition">
            <a:hlinkClick r:id="" action="ppaction://media"/>
            <a:extLst>
              <a:ext uri="{FF2B5EF4-FFF2-40B4-BE49-F238E27FC236}">
                <a16:creationId xmlns:a16="http://schemas.microsoft.com/office/drawing/2014/main" id="{0E8DF107-BE60-439F-AC85-AFF5D60B1038}"/>
              </a:ext>
            </a:extLst>
          </p:cNvPr>
          <p:cNvPicPr>
            <a:picLocks noRot="1" noChangeAspect="1"/>
          </p:cNvPicPr>
          <p:nvPr>
            <a:videoFile r:link="rId1"/>
          </p:nvPr>
        </p:nvPicPr>
        <p:blipFill>
          <a:blip r:embed="rId4"/>
          <a:stretch>
            <a:fillRect/>
          </a:stretch>
        </p:blipFill>
        <p:spPr>
          <a:xfrm>
            <a:off x="1902178" y="1217436"/>
            <a:ext cx="7828545" cy="4423128"/>
          </a:xfrm>
          <a:prstGeom prst="rect">
            <a:avLst/>
          </a:prstGeom>
        </p:spPr>
      </p:pic>
    </p:spTree>
    <p:extLst>
      <p:ext uri="{BB962C8B-B14F-4D97-AF65-F5344CB8AC3E}">
        <p14:creationId xmlns:p14="http://schemas.microsoft.com/office/powerpoint/2010/main" val="219715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9209" y="0"/>
            <a:ext cx="2181887" cy="6858000"/>
            <a:chOff x="0" y="0"/>
            <a:chExt cx="1107106" cy="3479800"/>
          </a:xfrm>
        </p:grpSpPr>
        <p:sp>
          <p:nvSpPr>
            <p:cNvPr id="3" name="Freeform 3"/>
            <p:cNvSpPr/>
            <p:nvPr/>
          </p:nvSpPr>
          <p:spPr>
            <a:xfrm>
              <a:off x="0" y="0"/>
              <a:ext cx="1107106" cy="3479800"/>
            </a:xfrm>
            <a:custGeom>
              <a:avLst/>
              <a:gdLst/>
              <a:ahLst/>
              <a:cxnLst/>
              <a:rect l="l" t="t" r="r" b="b"/>
              <a:pathLst>
                <a:path w="1107106" h="3479800">
                  <a:moveTo>
                    <a:pt x="982646" y="3479800"/>
                  </a:moveTo>
                  <a:lnTo>
                    <a:pt x="124460" y="3479800"/>
                  </a:lnTo>
                  <a:cubicBezTo>
                    <a:pt x="55880" y="3479800"/>
                    <a:pt x="0" y="3423920"/>
                    <a:pt x="0" y="3355340"/>
                  </a:cubicBezTo>
                  <a:lnTo>
                    <a:pt x="0" y="124460"/>
                  </a:lnTo>
                  <a:cubicBezTo>
                    <a:pt x="0" y="55880"/>
                    <a:pt x="55880" y="0"/>
                    <a:pt x="124460" y="0"/>
                  </a:cubicBezTo>
                  <a:lnTo>
                    <a:pt x="982646" y="0"/>
                  </a:lnTo>
                  <a:cubicBezTo>
                    <a:pt x="1051226" y="0"/>
                    <a:pt x="1107106" y="55880"/>
                    <a:pt x="1107106" y="124460"/>
                  </a:cubicBezTo>
                  <a:lnTo>
                    <a:pt x="1107106" y="3355340"/>
                  </a:lnTo>
                  <a:cubicBezTo>
                    <a:pt x="1107106" y="3423920"/>
                    <a:pt x="1051226" y="3479800"/>
                    <a:pt x="982646" y="3479800"/>
                  </a:cubicBezTo>
                  <a:close/>
                </a:path>
              </a:pathLst>
            </a:custGeom>
            <a:solidFill>
              <a:srgbClr val="3C53AC"/>
            </a:solidFill>
          </p:spPr>
          <p:txBody>
            <a:bodyPr/>
            <a:lstStyle/>
            <a:p>
              <a:endParaRPr lang="en-US" sz="1200" dirty="0"/>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grpSp>
        <p:nvGrpSpPr>
          <p:cNvPr id="6" name="Group 6"/>
          <p:cNvGrpSpPr/>
          <p:nvPr/>
        </p:nvGrpSpPr>
        <p:grpSpPr>
          <a:xfrm rot="-10800000">
            <a:off x="1828797" y="2273642"/>
            <a:ext cx="8991601" cy="3536607"/>
            <a:chOff x="0" y="0"/>
            <a:chExt cx="2354580" cy="153670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grpSpPr>
        <p:sp>
          <p:nvSpPr>
            <p:cNvPr id="7" name="Freeform 7"/>
            <p:cNvSpPr/>
            <p:nvPr/>
          </p:nvSpPr>
          <p:spPr>
            <a:xfrm>
              <a:off x="0" y="0"/>
              <a:ext cx="2353310" cy="1536708"/>
            </a:xfrm>
            <a:custGeom>
              <a:avLst/>
              <a:gdLst/>
              <a:ahLst/>
              <a:cxnLst/>
              <a:rect l="l" t="t" r="r" b="b"/>
              <a:pathLst>
                <a:path w="2353310" h="1536708">
                  <a:moveTo>
                    <a:pt x="784860" y="1469398"/>
                  </a:moveTo>
                  <a:cubicBezTo>
                    <a:pt x="905510" y="1510038"/>
                    <a:pt x="1042670" y="1536708"/>
                    <a:pt x="1177290" y="1536708"/>
                  </a:cubicBezTo>
                  <a:cubicBezTo>
                    <a:pt x="1311910" y="1536708"/>
                    <a:pt x="1441450" y="1513848"/>
                    <a:pt x="1560830" y="1473208"/>
                  </a:cubicBezTo>
                  <a:cubicBezTo>
                    <a:pt x="1563370" y="1471938"/>
                    <a:pt x="1565910" y="1471938"/>
                    <a:pt x="1568450" y="1470668"/>
                  </a:cubicBezTo>
                  <a:cubicBezTo>
                    <a:pt x="2016760" y="1308108"/>
                    <a:pt x="2346960" y="878848"/>
                    <a:pt x="2353310" y="381297"/>
                  </a:cubicBezTo>
                  <a:lnTo>
                    <a:pt x="2353310" y="0"/>
                  </a:lnTo>
                  <a:lnTo>
                    <a:pt x="0" y="0"/>
                  </a:lnTo>
                  <a:lnTo>
                    <a:pt x="0" y="381052"/>
                  </a:lnTo>
                  <a:cubicBezTo>
                    <a:pt x="6350" y="881388"/>
                    <a:pt x="331470" y="1310648"/>
                    <a:pt x="784860" y="1469398"/>
                  </a:cubicBezTo>
                  <a:close/>
                </a:path>
              </a:pathLst>
            </a:custGeom>
            <a:grpFill/>
          </p:spPr>
        </p:sp>
      </p:grpSp>
      <p:sp>
        <p:nvSpPr>
          <p:cNvPr id="9" name="TextBox 9"/>
          <p:cNvSpPr txBox="1"/>
          <p:nvPr/>
        </p:nvSpPr>
        <p:spPr>
          <a:xfrm>
            <a:off x="2181653" y="4417817"/>
            <a:ext cx="7277518" cy="1392432"/>
          </a:xfrm>
          <a:prstGeom prst="rect">
            <a:avLst/>
          </a:prstGeom>
        </p:spPr>
        <p:txBody>
          <a:bodyPr wrap="square" lIns="0" tIns="0" rIns="0" bIns="0" rtlCol="0" anchor="t">
            <a:spAutoFit/>
          </a:bodyPr>
          <a:lstStyle/>
          <a:p>
            <a:pPr>
              <a:lnSpc>
                <a:spcPts val="5412"/>
              </a:lnSpc>
            </a:pPr>
            <a:r>
              <a:rPr lang="en-US" sz="5334" b="1" dirty="0">
                <a:ea typeface="Calibri" panose="020F0502020204030204" pitchFamily="34" charset="0"/>
                <a:cs typeface="Times New Roman" panose="02020603050405020304" pitchFamily="18" charset="0"/>
              </a:rPr>
              <a:t>If Transfer to an Acute Care Facility is needed </a:t>
            </a:r>
            <a:endParaRPr lang="en-US" sz="4920" b="1" dirty="0">
              <a:solidFill>
                <a:srgbClr val="162942"/>
              </a:solidFill>
            </a:endParaRPr>
          </a:p>
        </p:txBody>
      </p:sp>
      <p:sp>
        <p:nvSpPr>
          <p:cNvPr id="8" name="AutoShape 5">
            <a:extLst>
              <a:ext uri="{FF2B5EF4-FFF2-40B4-BE49-F238E27FC236}">
                <a16:creationId xmlns:a16="http://schemas.microsoft.com/office/drawing/2014/main" id="{3DBE84B1-63FC-400F-B577-E3304C0BB290}"/>
              </a:ext>
            </a:extLst>
          </p:cNvPr>
          <p:cNvSpPr/>
          <p:nvPr/>
        </p:nvSpPr>
        <p:spPr>
          <a:xfrm>
            <a:off x="2018882" y="869796"/>
            <a:ext cx="9487318" cy="6350"/>
          </a:xfrm>
          <a:prstGeom prst="rect">
            <a:avLst/>
          </a:prstGeom>
          <a:solidFill>
            <a:srgbClr val="162942"/>
          </a:solidFill>
        </p:spPr>
      </p:sp>
      <p:sp>
        <p:nvSpPr>
          <p:cNvPr id="10" name="TextBox 11">
            <a:extLst>
              <a:ext uri="{FF2B5EF4-FFF2-40B4-BE49-F238E27FC236}">
                <a16:creationId xmlns:a16="http://schemas.microsoft.com/office/drawing/2014/main" id="{645B4ADE-492A-402F-AAB2-9ED4CA25771E}"/>
              </a:ext>
            </a:extLst>
          </p:cNvPr>
          <p:cNvSpPr txBox="1"/>
          <p:nvPr/>
        </p:nvSpPr>
        <p:spPr>
          <a:xfrm>
            <a:off x="8126413" y="496994"/>
            <a:ext cx="3392487" cy="277640"/>
          </a:xfrm>
          <a:prstGeom prst="rect">
            <a:avLst/>
          </a:prstGeom>
        </p:spPr>
        <p:txBody>
          <a:bodyPr lIns="0" tIns="0" rIns="0" bIns="0" rtlCol="0" anchor="t">
            <a:spAutoFit/>
          </a:bodyPr>
          <a:lstStyle/>
          <a:p>
            <a:pPr algn="r">
              <a:lnSpc>
                <a:spcPts val="2333"/>
              </a:lnSpc>
            </a:pPr>
            <a:r>
              <a:rPr lang="en-US" sz="1667" spc="167" dirty="0">
                <a:solidFill>
                  <a:srgbClr val="162942"/>
                </a:solidFill>
              </a:rPr>
              <a:t>MARCH 17, 2021</a:t>
            </a:r>
          </a:p>
        </p:txBody>
      </p:sp>
      <p:sp>
        <p:nvSpPr>
          <p:cNvPr id="11" name="TextBox 12">
            <a:extLst>
              <a:ext uri="{FF2B5EF4-FFF2-40B4-BE49-F238E27FC236}">
                <a16:creationId xmlns:a16="http://schemas.microsoft.com/office/drawing/2014/main" id="{C0A9E7EE-4D90-48A4-8CEC-61DDB5A39E44}"/>
              </a:ext>
            </a:extLst>
          </p:cNvPr>
          <p:cNvSpPr txBox="1"/>
          <p:nvPr/>
        </p:nvSpPr>
        <p:spPr>
          <a:xfrm>
            <a:off x="2018882" y="496994"/>
            <a:ext cx="5320081" cy="277897"/>
          </a:xfrm>
          <a:prstGeom prst="rect">
            <a:avLst/>
          </a:prstGeom>
        </p:spPr>
        <p:txBody>
          <a:bodyPr lIns="0" tIns="0" rIns="0" bIns="0" rtlCol="0" anchor="t">
            <a:spAutoFit/>
          </a:bodyPr>
          <a:lstStyle/>
          <a:p>
            <a:pPr>
              <a:lnSpc>
                <a:spcPts val="2341"/>
              </a:lnSpc>
            </a:pPr>
            <a:r>
              <a:rPr lang="en-US" sz="1673" spc="167" dirty="0">
                <a:solidFill>
                  <a:srgbClr val="162942"/>
                </a:solidFill>
              </a:rPr>
              <a:t>Sepsis Training Day 1</a:t>
            </a:r>
          </a:p>
        </p:txBody>
      </p:sp>
    </p:spTree>
    <p:extLst>
      <p:ext uri="{BB962C8B-B14F-4D97-AF65-F5344CB8AC3E}">
        <p14:creationId xmlns:p14="http://schemas.microsoft.com/office/powerpoint/2010/main" val="30646499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8" y="122244"/>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795315"/>
            <a:ext cx="9487318" cy="6350"/>
          </a:xfrm>
          <a:prstGeom prst="rect">
            <a:avLst/>
          </a:prstGeom>
          <a:solidFill>
            <a:srgbClr val="162942"/>
          </a:solidFill>
        </p:spPr>
      </p:sp>
      <p:sp>
        <p:nvSpPr>
          <p:cNvPr id="12" name="TextBox 12"/>
          <p:cNvSpPr txBox="1"/>
          <p:nvPr/>
        </p:nvSpPr>
        <p:spPr>
          <a:xfrm>
            <a:off x="1136555" y="179762"/>
            <a:ext cx="10822726" cy="615553"/>
          </a:xfrm>
          <a:prstGeom prst="rect">
            <a:avLst/>
          </a:prstGeom>
        </p:spPr>
        <p:txBody>
          <a:bodyPr wrap="square" lIns="0" tIns="0" rIns="0" bIns="0" rtlCol="0" anchor="t">
            <a:spAutoFit/>
          </a:bodyPr>
          <a:lstStyle/>
          <a:p>
            <a:pPr>
              <a:spcAft>
                <a:spcPts val="600"/>
              </a:spcAft>
            </a:pPr>
            <a:r>
              <a:rPr lang="en-US" sz="4000" b="1" spc="167" dirty="0">
                <a:solidFill>
                  <a:srgbClr val="162942"/>
                </a:solidFill>
              </a:rPr>
              <a:t>ACUTE CARE TRANSFER </a:t>
            </a:r>
          </a:p>
        </p:txBody>
      </p:sp>
      <p:pic>
        <p:nvPicPr>
          <p:cNvPr id="7" name="Picture 6" descr="Table&#10;&#10;Description automatically generated">
            <a:extLst>
              <a:ext uri="{FF2B5EF4-FFF2-40B4-BE49-F238E27FC236}">
                <a16:creationId xmlns:a16="http://schemas.microsoft.com/office/drawing/2014/main" id="{6FD9D2DE-E913-4198-AB5B-20078BA94DE4}"/>
              </a:ext>
            </a:extLst>
          </p:cNvPr>
          <p:cNvPicPr>
            <a:picLocks noChangeAspect="1"/>
          </p:cNvPicPr>
          <p:nvPr/>
        </p:nvPicPr>
        <p:blipFill rotWithShape="1">
          <a:blip r:embed="rId5">
            <a:extLst>
              <a:ext uri="{28A0092B-C50C-407E-A947-70E740481C1C}">
                <a14:useLocalDpi xmlns:a14="http://schemas.microsoft.com/office/drawing/2010/main" val="0"/>
              </a:ext>
            </a:extLst>
          </a:blip>
          <a:srcRect t="2032" b="2351"/>
          <a:stretch/>
        </p:blipFill>
        <p:spPr>
          <a:xfrm>
            <a:off x="1513265" y="877572"/>
            <a:ext cx="9350662" cy="5724759"/>
          </a:xfrm>
          <a:prstGeom prst="rect">
            <a:avLst/>
          </a:prstGeom>
        </p:spPr>
      </p:pic>
    </p:spTree>
    <p:extLst>
      <p:ext uri="{BB962C8B-B14F-4D97-AF65-F5344CB8AC3E}">
        <p14:creationId xmlns:p14="http://schemas.microsoft.com/office/powerpoint/2010/main" val="22717379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8"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12" name="TextBox 12"/>
          <p:cNvSpPr txBox="1"/>
          <p:nvPr/>
        </p:nvSpPr>
        <p:spPr>
          <a:xfrm>
            <a:off x="1033126" y="301771"/>
            <a:ext cx="10693437" cy="1231106"/>
          </a:xfrm>
          <a:prstGeom prst="rect">
            <a:avLst/>
          </a:prstGeom>
        </p:spPr>
        <p:txBody>
          <a:bodyPr wrap="square" lIns="0" tIns="0" rIns="0" bIns="0" rtlCol="0" anchor="t">
            <a:spAutoFit/>
          </a:bodyPr>
          <a:lstStyle/>
          <a:p>
            <a:pPr algn="ctr"/>
            <a:r>
              <a:rPr lang="en-US" sz="4000" b="1" spc="167" dirty="0">
                <a:solidFill>
                  <a:srgbClr val="162942"/>
                </a:solidFill>
              </a:rPr>
              <a:t>Considerations for Transferring a Resident to Acute Care </a:t>
            </a:r>
          </a:p>
        </p:txBody>
      </p:sp>
      <p:sp>
        <p:nvSpPr>
          <p:cNvPr id="5" name="AutoShape 5"/>
          <p:cNvSpPr/>
          <p:nvPr/>
        </p:nvSpPr>
        <p:spPr>
          <a:xfrm>
            <a:off x="992050" y="1926605"/>
            <a:ext cx="9487318" cy="6350"/>
          </a:xfrm>
          <a:prstGeom prst="rect">
            <a:avLst/>
          </a:prstGeom>
          <a:solidFill>
            <a:srgbClr val="162942"/>
          </a:solidFill>
        </p:spPr>
      </p:sp>
      <p:sp>
        <p:nvSpPr>
          <p:cNvPr id="3" name="TextBox 2">
            <a:extLst>
              <a:ext uri="{FF2B5EF4-FFF2-40B4-BE49-F238E27FC236}">
                <a16:creationId xmlns:a16="http://schemas.microsoft.com/office/drawing/2014/main" id="{DB15F553-AC24-46D2-AFDE-C46083270C6D}"/>
              </a:ext>
            </a:extLst>
          </p:cNvPr>
          <p:cNvSpPr txBox="1"/>
          <p:nvPr/>
        </p:nvSpPr>
        <p:spPr>
          <a:xfrm>
            <a:off x="992050" y="2366108"/>
            <a:ext cx="9487318" cy="2941831"/>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Determine if patient record indicates that acute care is part of the treatment plan</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Determine if there is a DNR on record</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Discuss with nursing/medical staff</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Notify family members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769399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8"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12" name="TextBox 12"/>
          <p:cNvSpPr txBox="1"/>
          <p:nvPr/>
        </p:nvSpPr>
        <p:spPr>
          <a:xfrm>
            <a:off x="1033126" y="301771"/>
            <a:ext cx="10693437" cy="1231106"/>
          </a:xfrm>
          <a:prstGeom prst="rect">
            <a:avLst/>
          </a:prstGeom>
        </p:spPr>
        <p:txBody>
          <a:bodyPr wrap="square" lIns="0" tIns="0" rIns="0" bIns="0" rtlCol="0" anchor="t">
            <a:spAutoFit/>
          </a:bodyPr>
          <a:lstStyle/>
          <a:p>
            <a:pPr algn="ctr"/>
            <a:r>
              <a:rPr lang="en-US" sz="4000" b="1" spc="167" dirty="0">
                <a:solidFill>
                  <a:srgbClr val="162942"/>
                </a:solidFill>
              </a:rPr>
              <a:t>Considerations for Transferring a Resident to Acute Care </a:t>
            </a:r>
          </a:p>
        </p:txBody>
      </p:sp>
      <p:sp>
        <p:nvSpPr>
          <p:cNvPr id="5" name="AutoShape 5"/>
          <p:cNvSpPr/>
          <p:nvPr/>
        </p:nvSpPr>
        <p:spPr>
          <a:xfrm>
            <a:off x="992050" y="1926605"/>
            <a:ext cx="9487318" cy="6350"/>
          </a:xfrm>
          <a:prstGeom prst="rect">
            <a:avLst/>
          </a:prstGeom>
          <a:solidFill>
            <a:srgbClr val="162942"/>
          </a:solidFill>
        </p:spPr>
      </p:sp>
      <p:sp>
        <p:nvSpPr>
          <p:cNvPr id="3" name="TextBox 2">
            <a:extLst>
              <a:ext uri="{FF2B5EF4-FFF2-40B4-BE49-F238E27FC236}">
                <a16:creationId xmlns:a16="http://schemas.microsoft.com/office/drawing/2014/main" id="{DB15F553-AC24-46D2-AFDE-C46083270C6D}"/>
              </a:ext>
            </a:extLst>
          </p:cNvPr>
          <p:cNvSpPr txBox="1"/>
          <p:nvPr/>
        </p:nvSpPr>
        <p:spPr>
          <a:xfrm>
            <a:off x="992050" y="2366108"/>
            <a:ext cx="9487318" cy="2941831"/>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Determine if patient record indicates that acute care is part of the treatment plan</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Determine if there is a DNR on record</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Discuss with nursing/medical staff</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Notify family members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047200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7"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12" name="TextBox 12"/>
          <p:cNvSpPr txBox="1"/>
          <p:nvPr/>
        </p:nvSpPr>
        <p:spPr>
          <a:xfrm>
            <a:off x="1033126" y="301771"/>
            <a:ext cx="10693437" cy="1231106"/>
          </a:xfrm>
          <a:prstGeom prst="rect">
            <a:avLst/>
          </a:prstGeom>
        </p:spPr>
        <p:txBody>
          <a:bodyPr wrap="square" lIns="0" tIns="0" rIns="0" bIns="0" rtlCol="0" anchor="t">
            <a:spAutoFit/>
          </a:bodyPr>
          <a:lstStyle/>
          <a:p>
            <a:r>
              <a:rPr lang="en-US" sz="4000" b="1" spc="167" dirty="0">
                <a:solidFill>
                  <a:srgbClr val="162942"/>
                </a:solidFill>
              </a:rPr>
              <a:t>When Considering Transferring a Resident to Acute Care </a:t>
            </a:r>
          </a:p>
        </p:txBody>
      </p:sp>
      <p:sp>
        <p:nvSpPr>
          <p:cNvPr id="5" name="AutoShape 5"/>
          <p:cNvSpPr/>
          <p:nvPr/>
        </p:nvSpPr>
        <p:spPr>
          <a:xfrm>
            <a:off x="1033126" y="1667113"/>
            <a:ext cx="9487318" cy="6350"/>
          </a:xfrm>
          <a:prstGeom prst="rect">
            <a:avLst/>
          </a:prstGeom>
          <a:solidFill>
            <a:srgbClr val="162942"/>
          </a:solidFill>
        </p:spPr>
      </p:sp>
      <p:sp>
        <p:nvSpPr>
          <p:cNvPr id="3" name="TextBox 2">
            <a:extLst>
              <a:ext uri="{FF2B5EF4-FFF2-40B4-BE49-F238E27FC236}">
                <a16:creationId xmlns:a16="http://schemas.microsoft.com/office/drawing/2014/main" id="{DB15F553-AC24-46D2-AFDE-C46083270C6D}"/>
              </a:ext>
            </a:extLst>
          </p:cNvPr>
          <p:cNvSpPr txBox="1"/>
          <p:nvPr/>
        </p:nvSpPr>
        <p:spPr>
          <a:xfrm>
            <a:off x="1033126" y="1807699"/>
            <a:ext cx="10499734" cy="5000087"/>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2500" dirty="0">
                <a:effectLst/>
                <a:latin typeface="Calibri" panose="020F0502020204030204" pitchFamily="34" charset="0"/>
                <a:ea typeface="Calibri" panose="020F0502020204030204" pitchFamily="34" charset="0"/>
                <a:cs typeface="Calibri" panose="020F0502020204030204" pitchFamily="34" charset="0"/>
              </a:rPr>
              <a:t>Make sure a complete record of symptoms, treatment, response to treatment by resident accompanies them to acute care.</a:t>
            </a:r>
          </a:p>
          <a:p>
            <a:pPr marR="0" lvl="0">
              <a:lnSpc>
                <a:spcPct val="107000"/>
              </a:lnSpc>
              <a:spcBef>
                <a:spcPts val="0"/>
              </a:spcBef>
              <a:spcAft>
                <a:spcPts val="0"/>
              </a:spcAft>
            </a:pP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500" dirty="0">
                <a:effectLst/>
                <a:latin typeface="Calibri" panose="020F0502020204030204" pitchFamily="34" charset="0"/>
                <a:ea typeface="Calibri" panose="020F0502020204030204" pitchFamily="34" charset="0"/>
                <a:cs typeface="Calibri" panose="020F0502020204030204" pitchFamily="34" charset="0"/>
              </a:rPr>
              <a:t>Make sure all laboratory results, whether positive or negative are sent to acute care facility preferably through a shared EMR but if not by fax or email.</a:t>
            </a:r>
          </a:p>
          <a:p>
            <a:pPr marR="0" lvl="0">
              <a:lnSpc>
                <a:spcPct val="107000"/>
              </a:lnSpc>
              <a:spcBef>
                <a:spcPts val="0"/>
              </a:spcBef>
              <a:spcAft>
                <a:spcPts val="0"/>
              </a:spcAft>
            </a:pP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500" dirty="0">
                <a:effectLst/>
                <a:latin typeface="Calibri" panose="020F0502020204030204" pitchFamily="34" charset="0"/>
                <a:ea typeface="Calibri" panose="020F0502020204030204" pitchFamily="34" charset="0"/>
                <a:cs typeface="Calibri" panose="020F0502020204030204" pitchFamily="34" charset="0"/>
              </a:rPr>
              <a:t>Make sure acute facility has contact information for the lab so they can discuss results if needed.</a:t>
            </a:r>
          </a:p>
          <a:p>
            <a:pPr marR="0" lvl="0">
              <a:lnSpc>
                <a:spcPct val="107000"/>
              </a:lnSpc>
              <a:spcBef>
                <a:spcPts val="0"/>
              </a:spcBef>
              <a:spcAft>
                <a:spcPts val="0"/>
              </a:spcAft>
            </a:pP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500" dirty="0">
                <a:effectLst/>
                <a:latin typeface="Calibri" panose="020F0502020204030204" pitchFamily="34" charset="0"/>
                <a:ea typeface="Calibri" panose="020F0502020204030204" pitchFamily="34" charset="0"/>
                <a:cs typeface="Calibri" panose="020F0502020204030204" pitchFamily="34" charset="0"/>
              </a:rPr>
              <a:t>Provide contact information for POC at LTC so that acute care staff can contact if they have questions about the transferred patient.</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786568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7"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12" name="TextBox 12"/>
          <p:cNvSpPr txBox="1"/>
          <p:nvPr/>
        </p:nvSpPr>
        <p:spPr>
          <a:xfrm>
            <a:off x="1033126" y="301771"/>
            <a:ext cx="10693437" cy="615553"/>
          </a:xfrm>
          <a:prstGeom prst="rect">
            <a:avLst/>
          </a:prstGeom>
        </p:spPr>
        <p:txBody>
          <a:bodyPr wrap="square" lIns="0" tIns="0" rIns="0" bIns="0" rtlCol="0" anchor="t">
            <a:spAutoFit/>
          </a:bodyPr>
          <a:lstStyle/>
          <a:p>
            <a:pPr algn="ctr"/>
            <a:r>
              <a:rPr lang="en-US" sz="4000" b="1" spc="167" dirty="0">
                <a:solidFill>
                  <a:srgbClr val="162942"/>
                </a:solidFill>
              </a:rPr>
              <a:t>Day One Case Study</a:t>
            </a:r>
          </a:p>
        </p:txBody>
      </p:sp>
      <p:sp>
        <p:nvSpPr>
          <p:cNvPr id="5" name="AutoShape 5"/>
          <p:cNvSpPr/>
          <p:nvPr/>
        </p:nvSpPr>
        <p:spPr>
          <a:xfrm>
            <a:off x="1033126" y="1667113"/>
            <a:ext cx="9487318" cy="6350"/>
          </a:xfrm>
          <a:prstGeom prst="rect">
            <a:avLst/>
          </a:prstGeom>
          <a:solidFill>
            <a:srgbClr val="162942"/>
          </a:solidFill>
        </p:spPr>
      </p:sp>
      <p:sp>
        <p:nvSpPr>
          <p:cNvPr id="3" name="TextBox 2">
            <a:extLst>
              <a:ext uri="{FF2B5EF4-FFF2-40B4-BE49-F238E27FC236}">
                <a16:creationId xmlns:a16="http://schemas.microsoft.com/office/drawing/2014/main" id="{DB15F553-AC24-46D2-AFDE-C46083270C6D}"/>
              </a:ext>
            </a:extLst>
          </p:cNvPr>
          <p:cNvSpPr txBox="1"/>
          <p:nvPr/>
        </p:nvSpPr>
        <p:spPr>
          <a:xfrm>
            <a:off x="1033126" y="1807699"/>
            <a:ext cx="10499734" cy="4678204"/>
          </a:xfrm>
          <a:prstGeom prst="rect">
            <a:avLst/>
          </a:prstGeom>
          <a:noFill/>
        </p:spPr>
        <p:txBody>
          <a:bodyPr wrap="square" rtlCol="0">
            <a:spAutoFit/>
          </a:bodyPr>
          <a:lstStyle/>
          <a:p>
            <a:r>
              <a:rPr lang="en-US" sz="2800" dirty="0">
                <a:effectLst/>
                <a:latin typeface="Calibri" panose="020F0502020204030204" pitchFamily="34" charset="0"/>
                <a:ea typeface="Calibri" panose="020F0502020204030204" pitchFamily="34" charset="0"/>
                <a:cs typeface="Calibri" panose="020F0502020204030204" pitchFamily="34" charset="0"/>
              </a:rPr>
              <a:t>The time is 0900 pm. Deborah is a 73-year-old female who has chief complaints of weakness, dizziness, fever, and chills. She had great difficulty standing this afternoon when she tried to go to dinner. It required two staff members to assist her. She is a full code. Her medical history includes heart failure and hypertension. She is a one pack per day smoker. She has lived at the nursing facility for two years since her husband died. Her current weight is 230 pounds. She has no known drug allergies. She has had limited oral intake over last two days due to nausea and decreased appetite. Her skin is pale and moist. Respirations are labored. No family has yet been notified of her condition.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547060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8"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12" name="TextBox 12"/>
          <p:cNvSpPr txBox="1"/>
          <p:nvPr/>
        </p:nvSpPr>
        <p:spPr>
          <a:xfrm>
            <a:off x="1119622" y="253586"/>
            <a:ext cx="10693437" cy="1231106"/>
          </a:xfrm>
          <a:prstGeom prst="rect">
            <a:avLst/>
          </a:prstGeom>
        </p:spPr>
        <p:txBody>
          <a:bodyPr wrap="square" lIns="0" tIns="0" rIns="0" bIns="0" rtlCol="0" anchor="t">
            <a:spAutoFit/>
          </a:bodyPr>
          <a:lstStyle/>
          <a:p>
            <a:pPr algn="ctr"/>
            <a:r>
              <a:rPr lang="en-US" sz="4000" b="1" spc="167" dirty="0">
                <a:solidFill>
                  <a:srgbClr val="162942"/>
                </a:solidFill>
              </a:rPr>
              <a:t>Resident Assessed for Infection and Organ Function</a:t>
            </a:r>
          </a:p>
        </p:txBody>
      </p:sp>
      <p:sp>
        <p:nvSpPr>
          <p:cNvPr id="5" name="AutoShape 5"/>
          <p:cNvSpPr/>
          <p:nvPr/>
        </p:nvSpPr>
        <p:spPr>
          <a:xfrm>
            <a:off x="1119622" y="1476487"/>
            <a:ext cx="9487318" cy="6350"/>
          </a:xfrm>
          <a:prstGeom prst="rect">
            <a:avLst/>
          </a:prstGeom>
          <a:solidFill>
            <a:srgbClr val="162942"/>
          </a:solidFill>
        </p:spPr>
      </p:sp>
      <p:sp>
        <p:nvSpPr>
          <p:cNvPr id="3" name="TextBox 2">
            <a:extLst>
              <a:ext uri="{FF2B5EF4-FFF2-40B4-BE49-F238E27FC236}">
                <a16:creationId xmlns:a16="http://schemas.microsoft.com/office/drawing/2014/main" id="{22B9B8F0-49A2-4F14-8AF8-1F6A4B62EC31}"/>
              </a:ext>
            </a:extLst>
          </p:cNvPr>
          <p:cNvSpPr txBox="1"/>
          <p:nvPr/>
        </p:nvSpPr>
        <p:spPr>
          <a:xfrm>
            <a:off x="1119622" y="1794667"/>
            <a:ext cx="10324125" cy="869533"/>
          </a:xfrm>
          <a:prstGeom prst="rect">
            <a:avLst/>
          </a:prstGeom>
          <a:noFill/>
        </p:spPr>
        <p:txBody>
          <a:bodyPr wrap="square" rtlCol="0">
            <a:spAutoFit/>
          </a:bodyPr>
          <a:lstStyle/>
          <a:p>
            <a:pPr>
              <a:lnSpc>
                <a:spcPct val="107000"/>
              </a:lnSpc>
            </a:pPr>
            <a:r>
              <a:rPr lang="en-US" sz="3000" b="1" dirty="0">
                <a:latin typeface="Calibri" panose="020F0502020204030204" pitchFamily="34" charset="0"/>
                <a:ea typeface="Calibri" panose="020F0502020204030204" pitchFamily="34" charset="0"/>
                <a:cs typeface="Calibri" panose="020F0502020204030204" pitchFamily="34" charset="0"/>
              </a:rPr>
              <a:t>Labs were Ordered with instructions to rush results</a:t>
            </a:r>
            <a:endParaRPr lang="en-US" sz="30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dirty="0"/>
          </a:p>
        </p:txBody>
      </p:sp>
      <p:sp>
        <p:nvSpPr>
          <p:cNvPr id="2" name="TextBox 1">
            <a:extLst>
              <a:ext uri="{FF2B5EF4-FFF2-40B4-BE49-F238E27FC236}">
                <a16:creationId xmlns:a16="http://schemas.microsoft.com/office/drawing/2014/main" id="{CA3CA951-5679-4A4A-8879-804DA06E454D}"/>
              </a:ext>
            </a:extLst>
          </p:cNvPr>
          <p:cNvSpPr txBox="1"/>
          <p:nvPr/>
        </p:nvSpPr>
        <p:spPr>
          <a:xfrm>
            <a:off x="1334530" y="3158182"/>
            <a:ext cx="9625913" cy="2164695"/>
          </a:xfrm>
          <a:prstGeom prst="rect">
            <a:avLst/>
          </a:prstGeom>
          <a:noFill/>
        </p:spPr>
        <p:txBody>
          <a:bodyPr wrap="square" rtlCol="0">
            <a:spAutoFit/>
          </a:bodyPr>
          <a:lstStyle/>
          <a:p>
            <a:pPr marL="0" marR="0">
              <a:lnSpc>
                <a:spcPts val="1200"/>
              </a:lnSpc>
              <a:spcBef>
                <a:spcPts val="0"/>
              </a:spcBef>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Lactate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0"/>
              </a:lnSpc>
              <a:spcBef>
                <a:spcPts val="0"/>
              </a:spcBef>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Blood cultures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0"/>
              </a:lnSpc>
              <a:spcBef>
                <a:spcPts val="0"/>
              </a:spcBef>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UA/UC,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0"/>
              </a:lnSpc>
              <a:spcBef>
                <a:spcPts val="0"/>
              </a:spcBef>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Electrolytes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0"/>
              </a:lnSpc>
              <a:spcBef>
                <a:spcPts val="0"/>
              </a:spcBef>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BUN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0"/>
              </a:lnSpc>
              <a:spcBef>
                <a:spcPts val="0"/>
              </a:spcBef>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Creatinine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0"/>
              </a:lnSpc>
              <a:spcBef>
                <a:spcPts val="0"/>
              </a:spcBef>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PT/INR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839008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8"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12" name="TextBox 12"/>
          <p:cNvSpPr txBox="1"/>
          <p:nvPr/>
        </p:nvSpPr>
        <p:spPr>
          <a:xfrm>
            <a:off x="1119622" y="253586"/>
            <a:ext cx="10693437" cy="615553"/>
          </a:xfrm>
          <a:prstGeom prst="rect">
            <a:avLst/>
          </a:prstGeom>
        </p:spPr>
        <p:txBody>
          <a:bodyPr wrap="square" lIns="0" tIns="0" rIns="0" bIns="0" rtlCol="0" anchor="t">
            <a:spAutoFit/>
          </a:bodyPr>
          <a:lstStyle/>
          <a:p>
            <a:pPr algn="ctr"/>
            <a:r>
              <a:rPr lang="en-US" sz="4000" b="1" spc="167" dirty="0">
                <a:solidFill>
                  <a:srgbClr val="162942"/>
                </a:solidFill>
              </a:rPr>
              <a:t>Sepsis Bundle Orders</a:t>
            </a:r>
          </a:p>
        </p:txBody>
      </p:sp>
      <p:sp>
        <p:nvSpPr>
          <p:cNvPr id="5" name="AutoShape 5"/>
          <p:cNvSpPr/>
          <p:nvPr/>
        </p:nvSpPr>
        <p:spPr>
          <a:xfrm>
            <a:off x="1119622" y="1476487"/>
            <a:ext cx="9487318" cy="6350"/>
          </a:xfrm>
          <a:prstGeom prst="rect">
            <a:avLst/>
          </a:prstGeom>
          <a:solidFill>
            <a:srgbClr val="162942"/>
          </a:solidFill>
        </p:spPr>
      </p:sp>
      <p:sp>
        <p:nvSpPr>
          <p:cNvPr id="3" name="TextBox 2">
            <a:extLst>
              <a:ext uri="{FF2B5EF4-FFF2-40B4-BE49-F238E27FC236}">
                <a16:creationId xmlns:a16="http://schemas.microsoft.com/office/drawing/2014/main" id="{22B9B8F0-49A2-4F14-8AF8-1F6A4B62EC31}"/>
              </a:ext>
            </a:extLst>
          </p:cNvPr>
          <p:cNvSpPr txBox="1"/>
          <p:nvPr/>
        </p:nvSpPr>
        <p:spPr>
          <a:xfrm>
            <a:off x="1119622" y="1794667"/>
            <a:ext cx="10324125" cy="869533"/>
          </a:xfrm>
          <a:prstGeom prst="rect">
            <a:avLst/>
          </a:prstGeom>
          <a:noFill/>
        </p:spPr>
        <p:txBody>
          <a:bodyPr wrap="square" rtlCol="0">
            <a:spAutoFit/>
          </a:bodyPr>
          <a:lstStyle/>
          <a:p>
            <a:pPr>
              <a:lnSpc>
                <a:spcPct val="107000"/>
              </a:lnSpc>
            </a:pPr>
            <a:r>
              <a:rPr lang="en-US" sz="3000" b="1" dirty="0">
                <a:latin typeface="Calibri" panose="020F0502020204030204" pitchFamily="34" charset="0"/>
                <a:ea typeface="Calibri" panose="020F0502020204030204" pitchFamily="34" charset="0"/>
                <a:cs typeface="Calibri" panose="020F0502020204030204" pitchFamily="34" charset="0"/>
              </a:rPr>
              <a:t>Standing orders were present in the Electronic Health Record</a:t>
            </a:r>
            <a:endParaRPr lang="en-US" sz="30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dirty="0"/>
          </a:p>
        </p:txBody>
      </p:sp>
      <p:sp>
        <p:nvSpPr>
          <p:cNvPr id="2" name="TextBox 1">
            <a:extLst>
              <a:ext uri="{FF2B5EF4-FFF2-40B4-BE49-F238E27FC236}">
                <a16:creationId xmlns:a16="http://schemas.microsoft.com/office/drawing/2014/main" id="{CA3CA951-5679-4A4A-8879-804DA06E454D}"/>
              </a:ext>
            </a:extLst>
          </p:cNvPr>
          <p:cNvSpPr txBox="1"/>
          <p:nvPr/>
        </p:nvSpPr>
        <p:spPr>
          <a:xfrm>
            <a:off x="1334530" y="3158182"/>
            <a:ext cx="9625913" cy="2677656"/>
          </a:xfrm>
          <a:prstGeom prst="rect">
            <a:avLst/>
          </a:prstGeom>
          <a:noFill/>
        </p:spPr>
        <p:txBody>
          <a:bodyPr wrap="square" rtlCol="0">
            <a:spAutoFit/>
          </a:bodyPr>
          <a:lstStyle/>
          <a:p>
            <a:pPr marL="0" marR="0">
              <a:lnSpc>
                <a:spcPts val="1200"/>
              </a:lnSpc>
              <a:spcBef>
                <a:spcPts val="0"/>
              </a:spcBef>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30 mL/kg crystalloid bolus</a:t>
            </a:r>
          </a:p>
          <a:p>
            <a:pPr marL="0" marR="0">
              <a:lnSpc>
                <a:spcPts val="1200"/>
              </a:lnSpc>
              <a:spcBef>
                <a:spcPts val="0"/>
              </a:spcBef>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0"/>
              </a:lnSpc>
              <a:spcBef>
                <a:spcPts val="0"/>
              </a:spcBef>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230 pounds (104 kg) x 30 mL/kg = 3136mL for bolus (3 L of fluid)</a:t>
            </a:r>
          </a:p>
          <a:p>
            <a:pPr marL="0" marR="0">
              <a:lnSpc>
                <a:spcPts val="1200"/>
              </a:lnSpc>
              <a:spcBef>
                <a:spcPts val="0"/>
              </a:spcBef>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0"/>
              </a:lnSpc>
              <a:spcBef>
                <a:spcPts val="0"/>
              </a:spcBef>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0"/>
              </a:lnSpc>
              <a:spcBef>
                <a:spcPts val="0"/>
              </a:spcBef>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Started on broad spectrum antibiotics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0"/>
              </a:lnSpc>
              <a:spcBef>
                <a:spcPts val="0"/>
              </a:spcBef>
              <a:spcAft>
                <a:spcPts val="800"/>
              </a:spcAft>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ts val="1200"/>
              </a:lnSpc>
              <a:spcBef>
                <a:spcPts val="0"/>
              </a:spcBef>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0"/>
              </a:lnSpc>
              <a:spcBef>
                <a:spcPts val="0"/>
              </a:spcBef>
              <a:spcAft>
                <a:spcPts val="800"/>
              </a:spcAft>
            </a:pPr>
            <a:r>
              <a:rPr lang="en-US" sz="2800" dirty="0">
                <a:effectLst/>
                <a:latin typeface="Calibri" panose="020F0502020204030204" pitchFamily="34" charset="0"/>
                <a:ea typeface="Calibri" panose="020F0502020204030204" pitchFamily="34" charset="0"/>
                <a:cs typeface="Calibri" panose="020F0502020204030204" pitchFamily="34" charset="0"/>
              </a:rPr>
              <a:t>Vital signs at least every 15 minutes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52915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8"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12" name="TextBox 12"/>
          <p:cNvSpPr txBox="1"/>
          <p:nvPr/>
        </p:nvSpPr>
        <p:spPr>
          <a:xfrm>
            <a:off x="1119622" y="253586"/>
            <a:ext cx="10693437" cy="615553"/>
          </a:xfrm>
          <a:prstGeom prst="rect">
            <a:avLst/>
          </a:prstGeom>
        </p:spPr>
        <p:txBody>
          <a:bodyPr wrap="square" lIns="0" tIns="0" rIns="0" bIns="0" rtlCol="0" anchor="t">
            <a:spAutoFit/>
          </a:bodyPr>
          <a:lstStyle/>
          <a:p>
            <a:pPr algn="ctr"/>
            <a:r>
              <a:rPr lang="en-US" sz="4000" b="1" spc="167" dirty="0">
                <a:solidFill>
                  <a:srgbClr val="162942"/>
                </a:solidFill>
              </a:rPr>
              <a:t>Resident Reassessed</a:t>
            </a:r>
          </a:p>
        </p:txBody>
      </p:sp>
      <p:sp>
        <p:nvSpPr>
          <p:cNvPr id="5" name="AutoShape 5"/>
          <p:cNvSpPr/>
          <p:nvPr/>
        </p:nvSpPr>
        <p:spPr>
          <a:xfrm>
            <a:off x="1119622" y="1476487"/>
            <a:ext cx="9487318" cy="6350"/>
          </a:xfrm>
          <a:prstGeom prst="rect">
            <a:avLst/>
          </a:prstGeom>
          <a:solidFill>
            <a:srgbClr val="162942"/>
          </a:solidFill>
        </p:spPr>
      </p:sp>
      <p:sp>
        <p:nvSpPr>
          <p:cNvPr id="3" name="TextBox 2">
            <a:extLst>
              <a:ext uri="{FF2B5EF4-FFF2-40B4-BE49-F238E27FC236}">
                <a16:creationId xmlns:a16="http://schemas.microsoft.com/office/drawing/2014/main" id="{22B9B8F0-49A2-4F14-8AF8-1F6A4B62EC31}"/>
              </a:ext>
            </a:extLst>
          </p:cNvPr>
          <p:cNvSpPr txBox="1"/>
          <p:nvPr/>
        </p:nvSpPr>
        <p:spPr>
          <a:xfrm>
            <a:off x="1119622" y="1794667"/>
            <a:ext cx="10324125" cy="1462323"/>
          </a:xfrm>
          <a:prstGeom prst="rect">
            <a:avLst/>
          </a:prstGeom>
          <a:noFill/>
        </p:spPr>
        <p:txBody>
          <a:bodyPr wrap="square" rtlCol="0">
            <a:spAutoFit/>
          </a:bodyPr>
          <a:lstStyle/>
          <a:p>
            <a:pPr>
              <a:lnSpc>
                <a:spcPct val="107000"/>
              </a:lnSpc>
            </a:pPr>
            <a:r>
              <a:rPr lang="en-US" sz="3600" b="1" dirty="0">
                <a:effectLst/>
                <a:latin typeface="Calibri" panose="020F0502020204030204" pitchFamily="34" charset="0"/>
                <a:ea typeface="Calibri" panose="020F0502020204030204" pitchFamily="34" charset="0"/>
                <a:cs typeface="Calibri" panose="020F0502020204030204" pitchFamily="34" charset="0"/>
              </a:rPr>
              <a:t>Vital signs following fluid bolus</a:t>
            </a:r>
            <a:r>
              <a:rPr lang="en-US" sz="1800" b="1"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sz="30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dirty="0"/>
          </a:p>
        </p:txBody>
      </p:sp>
      <p:sp>
        <p:nvSpPr>
          <p:cNvPr id="2" name="TextBox 1">
            <a:extLst>
              <a:ext uri="{FF2B5EF4-FFF2-40B4-BE49-F238E27FC236}">
                <a16:creationId xmlns:a16="http://schemas.microsoft.com/office/drawing/2014/main" id="{CA3CA951-5679-4A4A-8879-804DA06E454D}"/>
              </a:ext>
            </a:extLst>
          </p:cNvPr>
          <p:cNvSpPr txBox="1"/>
          <p:nvPr/>
        </p:nvSpPr>
        <p:spPr>
          <a:xfrm>
            <a:off x="2333368" y="3228410"/>
            <a:ext cx="9625913" cy="1908215"/>
          </a:xfrm>
          <a:prstGeom prst="rect">
            <a:avLst/>
          </a:prstGeom>
          <a:noFill/>
        </p:spPr>
        <p:txBody>
          <a:bodyPr wrap="square" rtlCol="0">
            <a:spAutoFit/>
          </a:bodyPr>
          <a:lstStyle/>
          <a:p>
            <a:pPr marL="0" marR="0">
              <a:lnSpc>
                <a:spcPts val="1200"/>
              </a:lnSpc>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Blood pressure:</a:t>
            </a:r>
            <a:r>
              <a:rPr lang="en-US" sz="2400" dirty="0">
                <a:effectLst/>
                <a:latin typeface="Calibri" panose="020F0502020204030204" pitchFamily="34" charset="0"/>
                <a:ea typeface="Calibri" panose="020F0502020204030204" pitchFamily="34" charset="0"/>
                <a:cs typeface="Calibri" panose="020F0502020204030204" pitchFamily="34" charset="0"/>
              </a:rPr>
              <a:t> 78/46 (Initial Value 84/52)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0"/>
              </a:lnSpc>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Pulse:</a:t>
            </a:r>
            <a:r>
              <a:rPr lang="en-US" sz="2400" dirty="0">
                <a:effectLst/>
                <a:latin typeface="Calibri" panose="020F0502020204030204" pitchFamily="34" charset="0"/>
                <a:ea typeface="Calibri" panose="020F0502020204030204" pitchFamily="34" charset="0"/>
                <a:cs typeface="Calibri" panose="020F0502020204030204" pitchFamily="34" charset="0"/>
              </a:rPr>
              <a:t> 150 (Initial Value 145)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0"/>
              </a:lnSpc>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Temp:</a:t>
            </a:r>
            <a:r>
              <a:rPr lang="en-US" sz="2400" dirty="0">
                <a:effectLst/>
                <a:latin typeface="Calibri" panose="020F0502020204030204" pitchFamily="34" charset="0"/>
                <a:ea typeface="Calibri" panose="020F0502020204030204" pitchFamily="34" charset="0"/>
                <a:cs typeface="Calibri" panose="020F0502020204030204" pitchFamily="34" charset="0"/>
              </a:rPr>
              <a:t> unchanged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0"/>
              </a:lnSpc>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Oxygen saturation:</a:t>
            </a:r>
            <a:r>
              <a:rPr lang="en-US" sz="2400" dirty="0">
                <a:effectLst/>
                <a:latin typeface="Calibri" panose="020F0502020204030204" pitchFamily="34" charset="0"/>
                <a:ea typeface="Calibri" panose="020F0502020204030204" pitchFamily="34" charset="0"/>
                <a:cs typeface="Calibri" panose="020F0502020204030204" pitchFamily="34" charset="0"/>
              </a:rPr>
              <a:t> 88% on 2L</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0"/>
              </a:lnSpc>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Respirations:</a:t>
            </a:r>
            <a:r>
              <a:rPr lang="en-US" sz="2400" dirty="0">
                <a:effectLst/>
                <a:latin typeface="Calibri" panose="020F0502020204030204" pitchFamily="34" charset="0"/>
                <a:ea typeface="Calibri" panose="020F0502020204030204" pitchFamily="34" charset="0"/>
                <a:cs typeface="Calibri" panose="020F0502020204030204" pitchFamily="34" charset="0"/>
              </a:rPr>
              <a:t> 20 – shallow (initial value 22)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0"/>
              </a:lnSpc>
              <a:spcBef>
                <a:spcPts val="0"/>
              </a:spcBef>
              <a:spcAft>
                <a:spcPts val="800"/>
              </a:spcAft>
            </a:pPr>
            <a:r>
              <a:rPr lang="en-US" sz="2400" b="1" dirty="0">
                <a:effectLst/>
                <a:latin typeface="Calibri" panose="020F0502020204030204" pitchFamily="34" charset="0"/>
                <a:ea typeface="Calibri" panose="020F0502020204030204" pitchFamily="34" charset="0"/>
                <a:cs typeface="Calibri" panose="020F0502020204030204" pitchFamily="34" charset="0"/>
              </a:rPr>
              <a:t>Mental State:</a:t>
            </a:r>
            <a:r>
              <a:rPr lang="en-US" sz="2400" dirty="0">
                <a:effectLst/>
                <a:latin typeface="Calibri" panose="020F0502020204030204" pitchFamily="34" charset="0"/>
                <a:ea typeface="Calibri" panose="020F0502020204030204" pitchFamily="34" charset="0"/>
                <a:cs typeface="Calibri" panose="020F0502020204030204" pitchFamily="34" charset="0"/>
              </a:rPr>
              <a:t> Remains confused: answers questions inappropriately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3139716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8"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12" name="TextBox 12"/>
          <p:cNvSpPr txBox="1"/>
          <p:nvPr/>
        </p:nvSpPr>
        <p:spPr>
          <a:xfrm>
            <a:off x="1119622" y="253586"/>
            <a:ext cx="10693437" cy="615553"/>
          </a:xfrm>
          <a:prstGeom prst="rect">
            <a:avLst/>
          </a:prstGeom>
        </p:spPr>
        <p:txBody>
          <a:bodyPr wrap="square" lIns="0" tIns="0" rIns="0" bIns="0" rtlCol="0" anchor="t">
            <a:spAutoFit/>
          </a:bodyPr>
          <a:lstStyle/>
          <a:p>
            <a:pPr algn="ctr"/>
            <a:r>
              <a:rPr lang="en-US" sz="4000" b="1" spc="167" dirty="0">
                <a:solidFill>
                  <a:srgbClr val="162942"/>
                </a:solidFill>
              </a:rPr>
              <a:t>Laboratory Values</a:t>
            </a:r>
          </a:p>
        </p:txBody>
      </p:sp>
      <p:sp>
        <p:nvSpPr>
          <p:cNvPr id="5" name="AutoShape 5"/>
          <p:cNvSpPr/>
          <p:nvPr/>
        </p:nvSpPr>
        <p:spPr>
          <a:xfrm>
            <a:off x="1119622" y="1476487"/>
            <a:ext cx="9487318" cy="6350"/>
          </a:xfrm>
          <a:prstGeom prst="rect">
            <a:avLst/>
          </a:prstGeom>
          <a:solidFill>
            <a:srgbClr val="162942"/>
          </a:solidFill>
        </p:spPr>
      </p:sp>
      <p:sp>
        <p:nvSpPr>
          <p:cNvPr id="3" name="TextBox 2">
            <a:extLst>
              <a:ext uri="{FF2B5EF4-FFF2-40B4-BE49-F238E27FC236}">
                <a16:creationId xmlns:a16="http://schemas.microsoft.com/office/drawing/2014/main" id="{22B9B8F0-49A2-4F14-8AF8-1F6A4B62EC31}"/>
              </a:ext>
            </a:extLst>
          </p:cNvPr>
          <p:cNvSpPr txBox="1"/>
          <p:nvPr/>
        </p:nvSpPr>
        <p:spPr>
          <a:xfrm>
            <a:off x="1119622" y="1794667"/>
            <a:ext cx="10324125" cy="1462323"/>
          </a:xfrm>
          <a:prstGeom prst="rect">
            <a:avLst/>
          </a:prstGeom>
          <a:noFill/>
        </p:spPr>
        <p:txBody>
          <a:bodyPr wrap="square" rtlCol="0">
            <a:spAutoFit/>
          </a:bodyPr>
          <a:lstStyle/>
          <a:p>
            <a:pPr>
              <a:lnSpc>
                <a:spcPct val="107000"/>
              </a:lnSpc>
            </a:pPr>
            <a:r>
              <a:rPr lang="en-US" sz="3600" b="1" dirty="0">
                <a:latin typeface="Calibri" panose="020F0502020204030204" pitchFamily="34" charset="0"/>
                <a:ea typeface="Calibri" panose="020F0502020204030204" pitchFamily="34" charset="0"/>
                <a:cs typeface="Calibri" panose="020F0502020204030204" pitchFamily="34" charset="0"/>
              </a:rPr>
              <a:t>Labs are 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US" sz="30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dirty="0"/>
          </a:p>
        </p:txBody>
      </p:sp>
      <p:sp>
        <p:nvSpPr>
          <p:cNvPr id="2" name="TextBox 1">
            <a:extLst>
              <a:ext uri="{FF2B5EF4-FFF2-40B4-BE49-F238E27FC236}">
                <a16:creationId xmlns:a16="http://schemas.microsoft.com/office/drawing/2014/main" id="{CA3CA951-5679-4A4A-8879-804DA06E454D}"/>
              </a:ext>
            </a:extLst>
          </p:cNvPr>
          <p:cNvSpPr txBox="1"/>
          <p:nvPr/>
        </p:nvSpPr>
        <p:spPr>
          <a:xfrm>
            <a:off x="2333368" y="3228410"/>
            <a:ext cx="9625913" cy="1944315"/>
          </a:xfrm>
          <a:prstGeom prst="rect">
            <a:avLst/>
          </a:prstGeom>
          <a:noFill/>
        </p:spPr>
        <p:txBody>
          <a:bodyPr wrap="square" rtlCol="0">
            <a:spAutoFit/>
          </a:bodyPr>
          <a:lstStyle/>
          <a:p>
            <a:pPr marL="457200" marR="0">
              <a:lnSpc>
                <a:spcPts val="12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Lactate: 4.2</a:t>
            </a:r>
          </a:p>
          <a:p>
            <a:pPr marL="457200" marR="0">
              <a:lnSpc>
                <a:spcPts val="12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ts val="12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WBC: 2.0</a:t>
            </a:r>
          </a:p>
          <a:p>
            <a:pPr marL="457200" marR="0">
              <a:lnSpc>
                <a:spcPts val="12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ts val="12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Hemoglobin: 9.2</a:t>
            </a:r>
          </a:p>
          <a:p>
            <a:pPr marL="457200" marR="0">
              <a:lnSpc>
                <a:spcPts val="12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ts val="12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Creatinine: 2.4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Calibri" panose="020F0502020204030204" pitchFamily="34" charset="0"/>
              </a:rPr>
              <a:t>INR: 2.1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13156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8"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1451258"/>
            <a:ext cx="9487318" cy="6350"/>
          </a:xfrm>
          <a:prstGeom prst="rect">
            <a:avLst/>
          </a:prstGeom>
          <a:solidFill>
            <a:srgbClr val="162942"/>
          </a:solidFill>
        </p:spPr>
      </p:sp>
      <p:sp>
        <p:nvSpPr>
          <p:cNvPr id="12" name="TextBox 12"/>
          <p:cNvSpPr txBox="1"/>
          <p:nvPr/>
        </p:nvSpPr>
        <p:spPr>
          <a:xfrm>
            <a:off x="1136555" y="513950"/>
            <a:ext cx="10822726" cy="615553"/>
          </a:xfrm>
          <a:prstGeom prst="rect">
            <a:avLst/>
          </a:prstGeom>
        </p:spPr>
        <p:txBody>
          <a:bodyPr wrap="square" lIns="0" tIns="0" rIns="0" bIns="0" rtlCol="0" anchor="t">
            <a:spAutoFit/>
          </a:bodyPr>
          <a:lstStyle/>
          <a:p>
            <a:pPr>
              <a:spcAft>
                <a:spcPts val="600"/>
              </a:spcAft>
            </a:pPr>
            <a:r>
              <a:rPr lang="en-US" sz="4000" b="1" spc="167" dirty="0">
                <a:solidFill>
                  <a:srgbClr val="162942"/>
                </a:solidFill>
              </a:rPr>
              <a:t>TIMELINE </a:t>
            </a:r>
          </a:p>
        </p:txBody>
      </p:sp>
      <p:sp>
        <p:nvSpPr>
          <p:cNvPr id="2" name="TextBox 1">
            <a:extLst>
              <a:ext uri="{FF2B5EF4-FFF2-40B4-BE49-F238E27FC236}">
                <a16:creationId xmlns:a16="http://schemas.microsoft.com/office/drawing/2014/main" id="{2B288487-1B05-41E0-8249-6636572985D0}"/>
              </a:ext>
            </a:extLst>
          </p:cNvPr>
          <p:cNvSpPr txBox="1"/>
          <p:nvPr/>
        </p:nvSpPr>
        <p:spPr>
          <a:xfrm>
            <a:off x="781325" y="2256993"/>
            <a:ext cx="9842548" cy="940257"/>
          </a:xfrm>
          <a:prstGeom prst="rect">
            <a:avLst/>
          </a:prstGeom>
          <a:noFill/>
        </p:spPr>
        <p:txBody>
          <a:bodyPr wrap="square" rtlCol="0">
            <a:spAutoFit/>
          </a:bodyPr>
          <a:lstStyle/>
          <a:p>
            <a:pPr marL="0" marR="0">
              <a:lnSpc>
                <a:spcPct val="107000"/>
              </a:lnSpc>
              <a:spcBef>
                <a:spcPts val="0"/>
              </a:spcBef>
              <a:spcAft>
                <a:spcPts val="600"/>
              </a:spcAft>
            </a:pPr>
            <a:r>
              <a:rPr lang="en-US" sz="3000" u="none" strike="noStrike"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extBox 2">
            <a:extLst>
              <a:ext uri="{FF2B5EF4-FFF2-40B4-BE49-F238E27FC236}">
                <a16:creationId xmlns:a16="http://schemas.microsoft.com/office/drawing/2014/main" id="{1F4A6422-3372-4EBB-B22B-517D0F5A7D02}"/>
              </a:ext>
            </a:extLst>
          </p:cNvPr>
          <p:cNvSpPr txBox="1"/>
          <p:nvPr/>
        </p:nvSpPr>
        <p:spPr>
          <a:xfrm>
            <a:off x="1136555" y="1759352"/>
            <a:ext cx="9674199" cy="4423775"/>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SIRS criteria came early and was used for decades.</a:t>
            </a:r>
          </a:p>
          <a:p>
            <a:pPr marL="342900" marR="0" lvl="0" indent="-342900">
              <a:lnSpc>
                <a:spcPct val="107000"/>
              </a:lnSpc>
              <a:spcBef>
                <a:spcPts val="0"/>
              </a:spcBef>
              <a:spcAft>
                <a:spcPts val="0"/>
              </a:spcAft>
              <a:buFont typeface="Symbol" panose="05050102010706020507" pitchFamily="18" charset="2"/>
              <a:buChar char=""/>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2014 Society of Critical Care Medicine and European Society of Intensive Care Medicine met</a:t>
            </a:r>
          </a:p>
          <a:p>
            <a:pPr marL="342900" marR="0" lvl="0" indent="-342900">
              <a:lnSpc>
                <a:spcPct val="107000"/>
              </a:lnSpc>
              <a:spcBef>
                <a:spcPts val="0"/>
              </a:spcBef>
              <a:spcAft>
                <a:spcPts val="0"/>
              </a:spcAft>
              <a:buFont typeface="Symbol" panose="05050102010706020507" pitchFamily="18" charset="2"/>
              <a:buChar char=""/>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Developed SOFA and </a:t>
            </a:r>
            <a:r>
              <a:rPr lang="en-US" sz="3000" dirty="0" err="1">
                <a:effectLst/>
                <a:latin typeface="Calibri" panose="020F0502020204030204" pitchFamily="34" charset="0"/>
                <a:ea typeface="Calibri" panose="020F0502020204030204" pitchFamily="34" charset="0"/>
                <a:cs typeface="Calibri" panose="020F0502020204030204" pitchFamily="34" charset="0"/>
              </a:rPr>
              <a:t>qSOFA</a:t>
            </a:r>
            <a:endParaRPr lang="en-US" sz="30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err="1">
                <a:effectLst/>
                <a:latin typeface="Calibri" panose="020F0502020204030204" pitchFamily="34" charset="0"/>
                <a:ea typeface="Calibri" panose="020F0502020204030204" pitchFamily="34" charset="0"/>
                <a:cs typeface="Calibri" panose="020F0502020204030204" pitchFamily="34" charset="0"/>
              </a:rPr>
              <a:t>qSOFA</a:t>
            </a:r>
            <a:r>
              <a:rPr lang="en-US" sz="3000" dirty="0">
                <a:effectLst/>
                <a:latin typeface="Calibri" panose="020F0502020204030204" pitchFamily="34" charset="0"/>
                <a:ea typeface="Calibri" panose="020F0502020204030204" pitchFamily="34" charset="0"/>
                <a:cs typeface="Calibri" panose="020F0502020204030204" pitchFamily="34" charset="0"/>
              </a:rPr>
              <a:t> required no labs.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768908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9209" y="0"/>
            <a:ext cx="2181887" cy="6858000"/>
            <a:chOff x="0" y="0"/>
            <a:chExt cx="1107106" cy="3479800"/>
          </a:xfrm>
        </p:grpSpPr>
        <p:sp>
          <p:nvSpPr>
            <p:cNvPr id="3" name="Freeform 3"/>
            <p:cNvSpPr/>
            <p:nvPr/>
          </p:nvSpPr>
          <p:spPr>
            <a:xfrm>
              <a:off x="0" y="0"/>
              <a:ext cx="1107106" cy="3479800"/>
            </a:xfrm>
            <a:custGeom>
              <a:avLst/>
              <a:gdLst/>
              <a:ahLst/>
              <a:cxnLst/>
              <a:rect l="l" t="t" r="r" b="b"/>
              <a:pathLst>
                <a:path w="1107106" h="3479800">
                  <a:moveTo>
                    <a:pt x="982646" y="3479800"/>
                  </a:moveTo>
                  <a:lnTo>
                    <a:pt x="124460" y="3479800"/>
                  </a:lnTo>
                  <a:cubicBezTo>
                    <a:pt x="55880" y="3479800"/>
                    <a:pt x="0" y="3423920"/>
                    <a:pt x="0" y="3355340"/>
                  </a:cubicBezTo>
                  <a:lnTo>
                    <a:pt x="0" y="124460"/>
                  </a:lnTo>
                  <a:cubicBezTo>
                    <a:pt x="0" y="55880"/>
                    <a:pt x="55880" y="0"/>
                    <a:pt x="124460" y="0"/>
                  </a:cubicBezTo>
                  <a:lnTo>
                    <a:pt x="982646" y="0"/>
                  </a:lnTo>
                  <a:cubicBezTo>
                    <a:pt x="1051226" y="0"/>
                    <a:pt x="1107106" y="55880"/>
                    <a:pt x="1107106" y="124460"/>
                  </a:cubicBezTo>
                  <a:lnTo>
                    <a:pt x="1107106" y="3355340"/>
                  </a:lnTo>
                  <a:cubicBezTo>
                    <a:pt x="1107106" y="3423920"/>
                    <a:pt x="1051226" y="3479800"/>
                    <a:pt x="982646" y="3479800"/>
                  </a:cubicBezTo>
                  <a:close/>
                </a:path>
              </a:pathLst>
            </a:custGeom>
            <a:solidFill>
              <a:srgbClr val="3C53AC"/>
            </a:solidFill>
          </p:spPr>
          <p:txBody>
            <a:bodyPr/>
            <a:lstStyle/>
            <a:p>
              <a:endParaRPr lang="en-US" sz="1200" dirty="0"/>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grpSp>
        <p:nvGrpSpPr>
          <p:cNvPr id="6" name="Group 6"/>
          <p:cNvGrpSpPr/>
          <p:nvPr/>
        </p:nvGrpSpPr>
        <p:grpSpPr>
          <a:xfrm rot="-10800000">
            <a:off x="1828795" y="971051"/>
            <a:ext cx="10007604" cy="4839198"/>
            <a:chOff x="0" y="0"/>
            <a:chExt cx="2354580" cy="153670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grpSpPr>
        <p:sp>
          <p:nvSpPr>
            <p:cNvPr id="7" name="Freeform 7"/>
            <p:cNvSpPr/>
            <p:nvPr/>
          </p:nvSpPr>
          <p:spPr>
            <a:xfrm>
              <a:off x="0" y="0"/>
              <a:ext cx="2353310" cy="1536708"/>
            </a:xfrm>
            <a:custGeom>
              <a:avLst/>
              <a:gdLst/>
              <a:ahLst/>
              <a:cxnLst/>
              <a:rect l="l" t="t" r="r" b="b"/>
              <a:pathLst>
                <a:path w="2353310" h="1536708">
                  <a:moveTo>
                    <a:pt x="784860" y="1469398"/>
                  </a:moveTo>
                  <a:cubicBezTo>
                    <a:pt x="905510" y="1510038"/>
                    <a:pt x="1042670" y="1536708"/>
                    <a:pt x="1177290" y="1536708"/>
                  </a:cubicBezTo>
                  <a:cubicBezTo>
                    <a:pt x="1311910" y="1536708"/>
                    <a:pt x="1441450" y="1513848"/>
                    <a:pt x="1560830" y="1473208"/>
                  </a:cubicBezTo>
                  <a:cubicBezTo>
                    <a:pt x="1563370" y="1471938"/>
                    <a:pt x="1565910" y="1471938"/>
                    <a:pt x="1568450" y="1470668"/>
                  </a:cubicBezTo>
                  <a:cubicBezTo>
                    <a:pt x="2016760" y="1308108"/>
                    <a:pt x="2346960" y="878848"/>
                    <a:pt x="2353310" y="381297"/>
                  </a:cubicBezTo>
                  <a:lnTo>
                    <a:pt x="2353310" y="0"/>
                  </a:lnTo>
                  <a:lnTo>
                    <a:pt x="0" y="0"/>
                  </a:lnTo>
                  <a:lnTo>
                    <a:pt x="0" y="381052"/>
                  </a:lnTo>
                  <a:cubicBezTo>
                    <a:pt x="6350" y="881388"/>
                    <a:pt x="331470" y="1310648"/>
                    <a:pt x="784860" y="1469398"/>
                  </a:cubicBezTo>
                  <a:close/>
                </a:path>
              </a:pathLst>
            </a:custGeom>
            <a:grpFill/>
          </p:spPr>
        </p:sp>
      </p:grpSp>
      <p:sp>
        <p:nvSpPr>
          <p:cNvPr id="9" name="TextBox 9"/>
          <p:cNvSpPr txBox="1"/>
          <p:nvPr/>
        </p:nvSpPr>
        <p:spPr>
          <a:xfrm>
            <a:off x="2575775" y="2814458"/>
            <a:ext cx="9065892" cy="2777427"/>
          </a:xfrm>
          <a:prstGeom prst="rect">
            <a:avLst/>
          </a:prstGeom>
        </p:spPr>
        <p:txBody>
          <a:bodyPr wrap="square" lIns="0" tIns="0" rIns="0" bIns="0" rtlCol="0" anchor="t">
            <a:spAutoFit/>
          </a:bodyPr>
          <a:lstStyle/>
          <a:p>
            <a:pPr>
              <a:lnSpc>
                <a:spcPts val="5412"/>
              </a:lnSpc>
            </a:pPr>
            <a:r>
              <a:rPr lang="en-US" sz="5334" b="1" dirty="0">
                <a:ea typeface="Calibri" panose="020F0502020204030204" pitchFamily="34" charset="0"/>
                <a:cs typeface="Times New Roman" panose="02020603050405020304" pitchFamily="18" charset="0"/>
              </a:rPr>
              <a:t>Best Practices for Initiation of Quality Improvement/ Performance Improvement Initiative on Sepsis </a:t>
            </a:r>
            <a:endParaRPr lang="en-US" sz="4920" b="1" dirty="0">
              <a:solidFill>
                <a:srgbClr val="162942"/>
              </a:solidFill>
            </a:endParaRPr>
          </a:p>
        </p:txBody>
      </p:sp>
      <p:sp>
        <p:nvSpPr>
          <p:cNvPr id="8" name="AutoShape 5">
            <a:extLst>
              <a:ext uri="{FF2B5EF4-FFF2-40B4-BE49-F238E27FC236}">
                <a16:creationId xmlns:a16="http://schemas.microsoft.com/office/drawing/2014/main" id="{95F2C9F9-1CED-4439-A584-DDC0279CA7CD}"/>
              </a:ext>
            </a:extLst>
          </p:cNvPr>
          <p:cNvSpPr/>
          <p:nvPr/>
        </p:nvSpPr>
        <p:spPr>
          <a:xfrm>
            <a:off x="2018882" y="869796"/>
            <a:ext cx="9487318" cy="6350"/>
          </a:xfrm>
          <a:prstGeom prst="rect">
            <a:avLst/>
          </a:prstGeom>
          <a:solidFill>
            <a:srgbClr val="162942"/>
          </a:solidFill>
        </p:spPr>
      </p:sp>
      <p:sp>
        <p:nvSpPr>
          <p:cNvPr id="10" name="TextBox 11">
            <a:extLst>
              <a:ext uri="{FF2B5EF4-FFF2-40B4-BE49-F238E27FC236}">
                <a16:creationId xmlns:a16="http://schemas.microsoft.com/office/drawing/2014/main" id="{D9481F89-84D2-4D56-932A-43F9077329E8}"/>
              </a:ext>
            </a:extLst>
          </p:cNvPr>
          <p:cNvSpPr txBox="1"/>
          <p:nvPr/>
        </p:nvSpPr>
        <p:spPr>
          <a:xfrm>
            <a:off x="8113713" y="496994"/>
            <a:ext cx="3392487" cy="277640"/>
          </a:xfrm>
          <a:prstGeom prst="rect">
            <a:avLst/>
          </a:prstGeom>
        </p:spPr>
        <p:txBody>
          <a:bodyPr lIns="0" tIns="0" rIns="0" bIns="0" rtlCol="0" anchor="t">
            <a:spAutoFit/>
          </a:bodyPr>
          <a:lstStyle/>
          <a:p>
            <a:pPr algn="r">
              <a:lnSpc>
                <a:spcPts val="2333"/>
              </a:lnSpc>
            </a:pPr>
            <a:r>
              <a:rPr lang="en-US" sz="1667" spc="167" dirty="0">
                <a:solidFill>
                  <a:srgbClr val="162942"/>
                </a:solidFill>
              </a:rPr>
              <a:t>MARCH , 2021</a:t>
            </a:r>
          </a:p>
        </p:txBody>
      </p:sp>
      <p:sp>
        <p:nvSpPr>
          <p:cNvPr id="11" name="TextBox 12">
            <a:extLst>
              <a:ext uri="{FF2B5EF4-FFF2-40B4-BE49-F238E27FC236}">
                <a16:creationId xmlns:a16="http://schemas.microsoft.com/office/drawing/2014/main" id="{2C8DC163-B8B5-4480-BAA4-8F2C1E8DB5CB}"/>
              </a:ext>
            </a:extLst>
          </p:cNvPr>
          <p:cNvSpPr txBox="1"/>
          <p:nvPr/>
        </p:nvSpPr>
        <p:spPr>
          <a:xfrm>
            <a:off x="2018882" y="496994"/>
            <a:ext cx="5320081" cy="277897"/>
          </a:xfrm>
          <a:prstGeom prst="rect">
            <a:avLst/>
          </a:prstGeom>
        </p:spPr>
        <p:txBody>
          <a:bodyPr lIns="0" tIns="0" rIns="0" bIns="0" rtlCol="0" anchor="t">
            <a:spAutoFit/>
          </a:bodyPr>
          <a:lstStyle/>
          <a:p>
            <a:pPr>
              <a:lnSpc>
                <a:spcPts val="2341"/>
              </a:lnSpc>
            </a:pPr>
            <a:r>
              <a:rPr lang="en-US" sz="1673" spc="167" dirty="0">
                <a:solidFill>
                  <a:srgbClr val="162942"/>
                </a:solidFill>
              </a:rPr>
              <a:t>Sepsis Training Day 2</a:t>
            </a:r>
          </a:p>
        </p:txBody>
      </p:sp>
    </p:spTree>
    <p:extLst>
      <p:ext uri="{BB962C8B-B14F-4D97-AF65-F5344CB8AC3E}">
        <p14:creationId xmlns:p14="http://schemas.microsoft.com/office/powerpoint/2010/main" val="33848241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3199"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07036" y="1174679"/>
            <a:ext cx="9487318" cy="6350"/>
          </a:xfrm>
          <a:prstGeom prst="rect">
            <a:avLst/>
          </a:prstGeom>
          <a:solidFill>
            <a:srgbClr val="162942"/>
          </a:solidFill>
        </p:spPr>
      </p:sp>
      <p:sp>
        <p:nvSpPr>
          <p:cNvPr id="12" name="TextBox 12"/>
          <p:cNvSpPr txBox="1"/>
          <p:nvPr/>
        </p:nvSpPr>
        <p:spPr>
          <a:xfrm>
            <a:off x="1107036" y="328661"/>
            <a:ext cx="10822726" cy="615553"/>
          </a:xfrm>
          <a:prstGeom prst="rect">
            <a:avLst/>
          </a:prstGeom>
        </p:spPr>
        <p:txBody>
          <a:bodyPr wrap="square" lIns="0" tIns="0" rIns="0" bIns="0" rtlCol="0" anchor="t">
            <a:spAutoFit/>
          </a:bodyPr>
          <a:lstStyle/>
          <a:p>
            <a:pPr>
              <a:spcAft>
                <a:spcPts val="600"/>
              </a:spcAft>
            </a:pPr>
            <a:r>
              <a:rPr lang="en-US" sz="4000" b="1" spc="167" dirty="0">
                <a:solidFill>
                  <a:srgbClr val="162942"/>
                </a:solidFill>
              </a:rPr>
              <a:t>ROLE OF THE ELECTRONIC HEALTH RECORD </a:t>
            </a:r>
          </a:p>
        </p:txBody>
      </p:sp>
      <p:sp>
        <p:nvSpPr>
          <p:cNvPr id="2" name="TextBox 1">
            <a:extLst>
              <a:ext uri="{FF2B5EF4-FFF2-40B4-BE49-F238E27FC236}">
                <a16:creationId xmlns:a16="http://schemas.microsoft.com/office/drawing/2014/main" id="{1D46A927-3136-433F-BC3D-71AA2B52464B}"/>
              </a:ext>
            </a:extLst>
          </p:cNvPr>
          <p:cNvSpPr txBox="1"/>
          <p:nvPr/>
        </p:nvSpPr>
        <p:spPr>
          <a:xfrm>
            <a:off x="968385" y="1485134"/>
            <a:ext cx="10690444" cy="4917757"/>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Prompts in Electronic Health Record that alert for additional monitoring.</a:t>
            </a:r>
          </a:p>
          <a:p>
            <a:pPr marR="0" lvl="0">
              <a:lnSpc>
                <a:spcPct val="107000"/>
              </a:lnSpc>
              <a:spcBef>
                <a:spcPts val="0"/>
              </a:spcBef>
              <a:spcAft>
                <a:spcPts val="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Prompts in Electronic Health Record for order sets.</a:t>
            </a:r>
          </a:p>
          <a:p>
            <a:pPr marR="0" lvl="0">
              <a:lnSpc>
                <a:spcPct val="107000"/>
              </a:lnSpc>
              <a:spcBef>
                <a:spcPts val="0"/>
              </a:spcBef>
              <a:spcAft>
                <a:spcPts val="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Prompts for high-risk patients for sepsis.</a:t>
            </a:r>
          </a:p>
          <a:p>
            <a:pPr marR="0" lvl="0">
              <a:lnSpc>
                <a:spcPct val="107000"/>
              </a:lnSpc>
              <a:spcBef>
                <a:spcPts val="0"/>
              </a:spcBef>
              <a:spcAft>
                <a:spcPts val="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Ability to auto populate vital signs and labs to trigger alerts for clinical staff</a:t>
            </a: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895558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167740" y="126348"/>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1459784"/>
            <a:ext cx="9487318" cy="6350"/>
          </a:xfrm>
          <a:prstGeom prst="rect">
            <a:avLst/>
          </a:prstGeom>
          <a:solidFill>
            <a:srgbClr val="162942"/>
          </a:solidFill>
        </p:spPr>
      </p:sp>
      <p:sp>
        <p:nvSpPr>
          <p:cNvPr id="12" name="TextBox 12"/>
          <p:cNvSpPr txBox="1"/>
          <p:nvPr/>
        </p:nvSpPr>
        <p:spPr>
          <a:xfrm>
            <a:off x="1136555" y="175658"/>
            <a:ext cx="10822726" cy="1231106"/>
          </a:xfrm>
          <a:prstGeom prst="rect">
            <a:avLst/>
          </a:prstGeom>
        </p:spPr>
        <p:txBody>
          <a:bodyPr wrap="square" lIns="0" tIns="0" rIns="0" bIns="0" rtlCol="0" anchor="t">
            <a:spAutoFit/>
          </a:bodyPr>
          <a:lstStyle/>
          <a:p>
            <a:pPr>
              <a:spcAft>
                <a:spcPts val="600"/>
              </a:spcAft>
            </a:pPr>
            <a:r>
              <a:rPr lang="en-US" sz="4000" b="1" spc="100" dirty="0">
                <a:solidFill>
                  <a:srgbClr val="162942"/>
                </a:solidFill>
              </a:rPr>
              <a:t>Use of the Electronic Health Record can support sepsis Decision Making</a:t>
            </a:r>
          </a:p>
        </p:txBody>
      </p:sp>
      <p:sp>
        <p:nvSpPr>
          <p:cNvPr id="2" name="TextBox 1">
            <a:extLst>
              <a:ext uri="{FF2B5EF4-FFF2-40B4-BE49-F238E27FC236}">
                <a16:creationId xmlns:a16="http://schemas.microsoft.com/office/drawing/2014/main" id="{1D46A927-3136-433F-BC3D-71AA2B52464B}"/>
              </a:ext>
            </a:extLst>
          </p:cNvPr>
          <p:cNvSpPr txBox="1"/>
          <p:nvPr/>
        </p:nvSpPr>
        <p:spPr>
          <a:xfrm>
            <a:off x="781325" y="1947444"/>
            <a:ext cx="10690444" cy="4818820"/>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An electronic alerting system was shown to reduce the time to initiation of therapy for sepsis.</a:t>
            </a:r>
          </a:p>
          <a:p>
            <a:pPr marR="0" lvl="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High risk patients were identified and advanced practice nurses and attending physicians were notified when certain criteria were met.</a:t>
            </a:r>
          </a:p>
          <a:p>
            <a:pPr marR="0" lvl="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The alert required some action be taken in response to cancel the alert.</a:t>
            </a:r>
          </a:p>
          <a:p>
            <a:pPr marR="0" lvl="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The group of septic and septic shock patients prior to implementation of the alert had a mean of 3.5 hours longer time to treatment initiation when compared with patient post-implementation.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225404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167740" y="126348"/>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1459784"/>
            <a:ext cx="9487318" cy="6350"/>
          </a:xfrm>
          <a:prstGeom prst="rect">
            <a:avLst/>
          </a:prstGeom>
          <a:solidFill>
            <a:srgbClr val="162942"/>
          </a:solidFill>
        </p:spPr>
      </p:sp>
      <p:sp>
        <p:nvSpPr>
          <p:cNvPr id="12" name="TextBox 12"/>
          <p:cNvSpPr txBox="1"/>
          <p:nvPr/>
        </p:nvSpPr>
        <p:spPr>
          <a:xfrm>
            <a:off x="1136555" y="175658"/>
            <a:ext cx="9487318" cy="1231106"/>
          </a:xfrm>
          <a:prstGeom prst="rect">
            <a:avLst/>
          </a:prstGeom>
        </p:spPr>
        <p:txBody>
          <a:bodyPr wrap="square" lIns="0" tIns="0" rIns="0" bIns="0" rtlCol="0" anchor="t">
            <a:spAutoFit/>
          </a:bodyPr>
          <a:lstStyle/>
          <a:p>
            <a:pPr algn="ctr">
              <a:spcAft>
                <a:spcPts val="600"/>
              </a:spcAft>
            </a:pPr>
            <a:r>
              <a:rPr lang="en-US" sz="4000" b="1" spc="100" dirty="0">
                <a:solidFill>
                  <a:srgbClr val="162942"/>
                </a:solidFill>
              </a:rPr>
              <a:t>Notification Algorithm for Electronic Health Alerts </a:t>
            </a:r>
          </a:p>
        </p:txBody>
      </p:sp>
      <p:sp>
        <p:nvSpPr>
          <p:cNvPr id="7" name="TextBox 6">
            <a:extLst>
              <a:ext uri="{FF2B5EF4-FFF2-40B4-BE49-F238E27FC236}">
                <a16:creationId xmlns:a16="http://schemas.microsoft.com/office/drawing/2014/main" id="{5B9303FB-B144-4ED8-8433-00DF5BE741E4}"/>
              </a:ext>
            </a:extLst>
          </p:cNvPr>
          <p:cNvSpPr txBox="1"/>
          <p:nvPr/>
        </p:nvSpPr>
        <p:spPr>
          <a:xfrm>
            <a:off x="927367" y="1775117"/>
            <a:ext cx="9905693" cy="4524315"/>
          </a:xfrm>
          <a:prstGeom prst="rect">
            <a:avLst/>
          </a:prstGeom>
          <a:noFill/>
        </p:spPr>
        <p:txBody>
          <a:bodyPr wrap="square">
            <a:spAutoFit/>
          </a:bodyPr>
          <a:lstStyle/>
          <a:p>
            <a:pPr marL="285750" indent="-285750">
              <a:buFont typeface="Arial" panose="020B0604020202020204" pitchFamily="34" charset="0"/>
              <a:buChar char="•"/>
            </a:pPr>
            <a:r>
              <a:rPr lang="en-US" sz="2400" dirty="0"/>
              <a:t>Web-based/EHR predictive algorithms that elicit specific data such as but not limited to vital signs (BP, Temp, HR, RR, and SpO2) lab values, nurses notes, and event reports.  </a:t>
            </a:r>
          </a:p>
          <a:p>
            <a:endParaRPr lang="en-US" sz="2400" dirty="0"/>
          </a:p>
          <a:p>
            <a:pPr marL="285750" indent="-285750">
              <a:buFont typeface="Arial" panose="020B0604020202020204" pitchFamily="34" charset="0"/>
              <a:buChar char="•"/>
            </a:pPr>
            <a:r>
              <a:rPr lang="en-US" sz="2400" dirty="0"/>
              <a:t>EHR serves as a data collection tool and repository for predicting risk of sepsis for patients. A system that provides a data collection tool that allows for continuous analysis and surveillance could be most beneficial.  </a:t>
            </a:r>
          </a:p>
          <a:p>
            <a:endParaRPr lang="en-US" sz="2400" dirty="0"/>
          </a:p>
          <a:p>
            <a:pPr marL="285750" indent="-285750">
              <a:buFont typeface="Arial" panose="020B0604020202020204" pitchFamily="34" charset="0"/>
              <a:buChar char="•"/>
            </a:pPr>
            <a:r>
              <a:rPr lang="en-US" sz="2400" dirty="0"/>
              <a:t>System must be able to identify SIRS criteria and offer clinical decision support (CDS) to healthcare professionals (such as EPIC system developed collaboratively with UCSF or Cerner implementation at Intermountain Healthcare).</a:t>
            </a:r>
          </a:p>
        </p:txBody>
      </p:sp>
    </p:spTree>
    <p:extLst>
      <p:ext uri="{BB962C8B-B14F-4D97-AF65-F5344CB8AC3E}">
        <p14:creationId xmlns:p14="http://schemas.microsoft.com/office/powerpoint/2010/main" val="3086663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167740" y="126348"/>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1459784"/>
            <a:ext cx="9487318" cy="6350"/>
          </a:xfrm>
          <a:prstGeom prst="rect">
            <a:avLst/>
          </a:prstGeom>
          <a:solidFill>
            <a:srgbClr val="162942"/>
          </a:solidFill>
        </p:spPr>
      </p:sp>
      <p:sp>
        <p:nvSpPr>
          <p:cNvPr id="12" name="TextBox 12"/>
          <p:cNvSpPr txBox="1"/>
          <p:nvPr/>
        </p:nvSpPr>
        <p:spPr>
          <a:xfrm>
            <a:off x="1136555" y="606919"/>
            <a:ext cx="9487318" cy="615553"/>
          </a:xfrm>
          <a:prstGeom prst="rect">
            <a:avLst/>
          </a:prstGeom>
        </p:spPr>
        <p:txBody>
          <a:bodyPr wrap="square" lIns="0" tIns="0" rIns="0" bIns="0" rtlCol="0" anchor="t">
            <a:spAutoFit/>
          </a:bodyPr>
          <a:lstStyle/>
          <a:p>
            <a:pPr algn="ctr">
              <a:spcAft>
                <a:spcPts val="600"/>
              </a:spcAft>
            </a:pPr>
            <a:r>
              <a:rPr lang="en-US" sz="4000" b="1" spc="100" dirty="0">
                <a:solidFill>
                  <a:srgbClr val="162942"/>
                </a:solidFill>
              </a:rPr>
              <a:t>Definition of Sepsis Intervention </a:t>
            </a:r>
          </a:p>
        </p:txBody>
      </p:sp>
      <p:sp>
        <p:nvSpPr>
          <p:cNvPr id="2" name="TextBox 1">
            <a:extLst>
              <a:ext uri="{FF2B5EF4-FFF2-40B4-BE49-F238E27FC236}">
                <a16:creationId xmlns:a16="http://schemas.microsoft.com/office/drawing/2014/main" id="{66AB5FAC-B692-49E1-8E84-358E012E1453}"/>
              </a:ext>
            </a:extLst>
          </p:cNvPr>
          <p:cNvSpPr txBox="1"/>
          <p:nvPr/>
        </p:nvSpPr>
        <p:spPr>
          <a:xfrm>
            <a:off x="1280260" y="2173198"/>
            <a:ext cx="8337873" cy="2447850"/>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Fluid Bolus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Administration of Broad-Spectrum Antibiotics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Collection of Blood Cultures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Collection of a Lactic Acid level</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312752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8" y="151003"/>
            <a:ext cx="11897987"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https://journals.lww.com/ccnq/Abstract/2015/04000/Reduction_in_Time_to_First_Action_as_a_Result_of.9.aspx</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12" name="TextBox 12"/>
          <p:cNvSpPr txBox="1"/>
          <p:nvPr/>
        </p:nvSpPr>
        <p:spPr>
          <a:xfrm>
            <a:off x="577755" y="372493"/>
            <a:ext cx="3130087" cy="3231654"/>
          </a:xfrm>
          <a:prstGeom prst="rect">
            <a:avLst/>
          </a:prstGeom>
        </p:spPr>
        <p:txBody>
          <a:bodyPr wrap="square" lIns="0" tIns="0" rIns="0" bIns="0" rtlCol="0" anchor="t">
            <a:spAutoFit/>
          </a:bodyPr>
          <a:lstStyle/>
          <a:p>
            <a:pPr>
              <a:spcAft>
                <a:spcPts val="600"/>
              </a:spcAft>
            </a:pPr>
            <a:r>
              <a:rPr lang="en-US" sz="4000" b="1" u="sng" spc="100" dirty="0">
                <a:solidFill>
                  <a:srgbClr val="162942"/>
                </a:solidFill>
              </a:rPr>
              <a:t>Electronic Alerts for </a:t>
            </a:r>
          </a:p>
          <a:p>
            <a:pPr>
              <a:spcAft>
                <a:spcPts val="600"/>
              </a:spcAft>
            </a:pPr>
            <a:r>
              <a:rPr lang="en-US" sz="4000" b="1" u="sng" spc="100" dirty="0">
                <a:solidFill>
                  <a:srgbClr val="162942"/>
                </a:solidFill>
              </a:rPr>
              <a:t>Sepsis Recognition </a:t>
            </a:r>
          </a:p>
          <a:p>
            <a:pPr>
              <a:spcAft>
                <a:spcPts val="600"/>
              </a:spcAft>
            </a:pPr>
            <a:endParaRPr lang="en-US" sz="4000" b="1" u="sng" spc="100" dirty="0">
              <a:solidFill>
                <a:srgbClr val="162942"/>
              </a:solidFill>
            </a:endParaRPr>
          </a:p>
        </p:txBody>
      </p:sp>
      <p:pic>
        <p:nvPicPr>
          <p:cNvPr id="6" name="Picture 5" descr="Diagram&#10;&#10;Description automatically generated">
            <a:extLst>
              <a:ext uri="{FF2B5EF4-FFF2-40B4-BE49-F238E27FC236}">
                <a16:creationId xmlns:a16="http://schemas.microsoft.com/office/drawing/2014/main" id="{E5535B06-AEAA-41BA-86AC-37FB3EDCC0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5906" y="629472"/>
            <a:ext cx="8477132" cy="5248813"/>
          </a:xfrm>
          <a:prstGeom prst="rect">
            <a:avLst/>
          </a:prstGeom>
        </p:spPr>
      </p:pic>
    </p:spTree>
    <p:extLst>
      <p:ext uri="{BB962C8B-B14F-4D97-AF65-F5344CB8AC3E}">
        <p14:creationId xmlns:p14="http://schemas.microsoft.com/office/powerpoint/2010/main" val="22690163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9" y="15100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1716692"/>
            <a:ext cx="9487318" cy="6350"/>
          </a:xfrm>
          <a:prstGeom prst="rect">
            <a:avLst/>
          </a:prstGeom>
          <a:solidFill>
            <a:srgbClr val="162942"/>
          </a:solidFill>
        </p:spPr>
      </p:sp>
      <p:sp>
        <p:nvSpPr>
          <p:cNvPr id="12" name="TextBox 12"/>
          <p:cNvSpPr txBox="1"/>
          <p:nvPr/>
        </p:nvSpPr>
        <p:spPr>
          <a:xfrm>
            <a:off x="1136556" y="402430"/>
            <a:ext cx="10073312" cy="1231106"/>
          </a:xfrm>
          <a:prstGeom prst="rect">
            <a:avLst/>
          </a:prstGeom>
        </p:spPr>
        <p:txBody>
          <a:bodyPr wrap="square" lIns="0" tIns="0" rIns="0" bIns="0" rtlCol="0" anchor="t">
            <a:spAutoFit/>
          </a:bodyPr>
          <a:lstStyle/>
          <a:p>
            <a:pPr algn="ctr">
              <a:spcAft>
                <a:spcPts val="600"/>
              </a:spcAft>
            </a:pPr>
            <a:r>
              <a:rPr lang="en-US" sz="4000" b="1" spc="100" dirty="0">
                <a:solidFill>
                  <a:srgbClr val="162942"/>
                </a:solidFill>
              </a:rPr>
              <a:t>Simulation as a Tool for Certified Nursing Assistant and Provider Training </a:t>
            </a:r>
          </a:p>
        </p:txBody>
      </p:sp>
      <p:sp>
        <p:nvSpPr>
          <p:cNvPr id="2" name="TextBox 1">
            <a:extLst>
              <a:ext uri="{FF2B5EF4-FFF2-40B4-BE49-F238E27FC236}">
                <a16:creationId xmlns:a16="http://schemas.microsoft.com/office/drawing/2014/main" id="{8A77EEC7-5399-4E14-8AF7-3ADED0AE2B8D}"/>
              </a:ext>
            </a:extLst>
          </p:cNvPr>
          <p:cNvSpPr txBox="1"/>
          <p:nvPr/>
        </p:nvSpPr>
        <p:spPr>
          <a:xfrm>
            <a:off x="1270000" y="2150533"/>
            <a:ext cx="10073312" cy="2941831"/>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Simulation using STOP AND WATCH and SBAR</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Two step training focusing initially on STOP AND WATCH to recognize sepsis symptoms early.</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Second training focusing on SBAR to alert clinical supervisors about the septic patient’s condition.</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793334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8" y="137277"/>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059343" y="1606168"/>
            <a:ext cx="9487318" cy="6350"/>
          </a:xfrm>
          <a:prstGeom prst="rect">
            <a:avLst/>
          </a:prstGeom>
          <a:solidFill>
            <a:srgbClr val="162942"/>
          </a:solidFill>
        </p:spPr>
      </p:sp>
      <p:sp>
        <p:nvSpPr>
          <p:cNvPr id="12" name="TextBox 12"/>
          <p:cNvSpPr txBox="1"/>
          <p:nvPr/>
        </p:nvSpPr>
        <p:spPr>
          <a:xfrm>
            <a:off x="1059343" y="261900"/>
            <a:ext cx="10073312" cy="1231106"/>
          </a:xfrm>
          <a:prstGeom prst="rect">
            <a:avLst/>
          </a:prstGeom>
        </p:spPr>
        <p:txBody>
          <a:bodyPr wrap="square" lIns="0" tIns="0" rIns="0" bIns="0" rtlCol="0" anchor="t">
            <a:spAutoFit/>
          </a:bodyPr>
          <a:lstStyle/>
          <a:p>
            <a:pPr>
              <a:spcAft>
                <a:spcPts val="600"/>
              </a:spcAft>
            </a:pPr>
            <a:r>
              <a:rPr lang="en-US" sz="4000" b="1" spc="100" dirty="0">
                <a:solidFill>
                  <a:srgbClr val="162942"/>
                </a:solidFill>
              </a:rPr>
              <a:t>Houston Medical Center Nurse Based Early Recognition and Response Program </a:t>
            </a:r>
          </a:p>
        </p:txBody>
      </p:sp>
      <p:sp>
        <p:nvSpPr>
          <p:cNvPr id="2" name="TextBox 1">
            <a:extLst>
              <a:ext uri="{FF2B5EF4-FFF2-40B4-BE49-F238E27FC236}">
                <a16:creationId xmlns:a16="http://schemas.microsoft.com/office/drawing/2014/main" id="{5BF89F67-DF70-44AF-A1C4-BB37927A50BD}"/>
              </a:ext>
            </a:extLst>
          </p:cNvPr>
          <p:cNvSpPr txBox="1"/>
          <p:nvPr/>
        </p:nvSpPr>
        <p:spPr>
          <a:xfrm>
            <a:off x="685800" y="1788154"/>
            <a:ext cx="11072008" cy="5213991"/>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Developed by Houston Medical Center to equip bedside nurses with an easier to use tool for sepsis screening. </a:t>
            </a:r>
          </a:p>
          <a:p>
            <a:pPr marR="0" lvl="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Earlier program failed because bedside nurses found initial tool too cumbersome to use</a:t>
            </a:r>
          </a:p>
          <a:p>
            <a:pPr marR="0" lvl="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Adapted a tool that used SIRS criteria based on commonly collected data. Heart rate, respiratory rate, temperature, white blood cell count.</a:t>
            </a:r>
          </a:p>
          <a:p>
            <a:pPr marR="0" lvl="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Used an ordinal scale based on deviations from normal (0 to 4)</a:t>
            </a:r>
          </a:p>
          <a:p>
            <a:pPr marR="0" lvl="0">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Calibri" panose="020F0502020204030204" pitchFamily="34" charset="0"/>
              </a:rPr>
              <a:t>Combined with a yes/no score for acute mental deterioration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930930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8" y="15100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059343" y="1154381"/>
            <a:ext cx="9487318" cy="6350"/>
          </a:xfrm>
          <a:prstGeom prst="rect">
            <a:avLst/>
          </a:prstGeom>
          <a:solidFill>
            <a:srgbClr val="162942"/>
          </a:solidFill>
        </p:spPr>
      </p:sp>
      <p:sp>
        <p:nvSpPr>
          <p:cNvPr id="12" name="TextBox 12"/>
          <p:cNvSpPr txBox="1"/>
          <p:nvPr/>
        </p:nvSpPr>
        <p:spPr>
          <a:xfrm>
            <a:off x="1059343" y="261900"/>
            <a:ext cx="10073312" cy="615553"/>
          </a:xfrm>
          <a:prstGeom prst="rect">
            <a:avLst/>
          </a:prstGeom>
        </p:spPr>
        <p:txBody>
          <a:bodyPr wrap="square" lIns="0" tIns="0" rIns="0" bIns="0" rtlCol="0" anchor="t">
            <a:spAutoFit/>
          </a:bodyPr>
          <a:lstStyle/>
          <a:p>
            <a:pPr>
              <a:spcAft>
                <a:spcPts val="600"/>
              </a:spcAft>
            </a:pPr>
            <a:r>
              <a:rPr lang="en-US" sz="4000" b="1" spc="100" dirty="0">
                <a:solidFill>
                  <a:srgbClr val="162942"/>
                </a:solidFill>
              </a:rPr>
              <a:t>Nurse Based Early Recognition and Response </a:t>
            </a:r>
          </a:p>
        </p:txBody>
      </p:sp>
      <p:sp>
        <p:nvSpPr>
          <p:cNvPr id="3" name="TextBox 2">
            <a:extLst>
              <a:ext uri="{FF2B5EF4-FFF2-40B4-BE49-F238E27FC236}">
                <a16:creationId xmlns:a16="http://schemas.microsoft.com/office/drawing/2014/main" id="{C52EF6C9-9A2A-4F1C-8893-6EA166715483}"/>
              </a:ext>
            </a:extLst>
          </p:cNvPr>
          <p:cNvSpPr txBox="1"/>
          <p:nvPr/>
        </p:nvSpPr>
        <p:spPr>
          <a:xfrm>
            <a:off x="1303867" y="1788154"/>
            <a:ext cx="9110133" cy="3435812"/>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A score greater than 4 triggers a review by a second responder</a:t>
            </a:r>
          </a:p>
          <a:p>
            <a:pPr marL="342900" marR="0" lvl="0" indent="-342900">
              <a:lnSpc>
                <a:spcPct val="107000"/>
              </a:lnSpc>
              <a:spcBef>
                <a:spcPts val="0"/>
              </a:spcBef>
              <a:spcAft>
                <a:spcPts val="0"/>
              </a:spcAft>
              <a:buFont typeface="Symbol" panose="05050102010706020507" pitchFamily="18" charset="2"/>
              <a:buChar char=""/>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Positive predictive value was 80.2%</a:t>
            </a:r>
          </a:p>
          <a:p>
            <a:pPr marL="342900" marR="0" lvl="0" indent="-342900">
              <a:lnSpc>
                <a:spcPct val="107000"/>
              </a:lnSpc>
              <a:spcBef>
                <a:spcPts val="0"/>
              </a:spcBef>
              <a:spcAft>
                <a:spcPts val="0"/>
              </a:spcAft>
              <a:buFont typeface="Symbol" panose="05050102010706020507" pitchFamily="18" charset="2"/>
              <a:buChar char=""/>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Negative predictive value 99.5%</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552227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8" y="15100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059343" y="1154381"/>
            <a:ext cx="9487318" cy="6350"/>
          </a:xfrm>
          <a:prstGeom prst="rect">
            <a:avLst/>
          </a:prstGeom>
          <a:solidFill>
            <a:srgbClr val="162942"/>
          </a:solidFill>
        </p:spPr>
      </p:sp>
      <p:sp>
        <p:nvSpPr>
          <p:cNvPr id="12" name="TextBox 12"/>
          <p:cNvSpPr txBox="1"/>
          <p:nvPr/>
        </p:nvSpPr>
        <p:spPr>
          <a:xfrm>
            <a:off x="1059343" y="261900"/>
            <a:ext cx="10073312" cy="615553"/>
          </a:xfrm>
          <a:prstGeom prst="rect">
            <a:avLst/>
          </a:prstGeom>
        </p:spPr>
        <p:txBody>
          <a:bodyPr wrap="square" lIns="0" tIns="0" rIns="0" bIns="0" rtlCol="0" anchor="t">
            <a:spAutoFit/>
          </a:bodyPr>
          <a:lstStyle/>
          <a:p>
            <a:pPr>
              <a:spcAft>
                <a:spcPts val="600"/>
              </a:spcAft>
            </a:pPr>
            <a:r>
              <a:rPr lang="en-US" sz="4000" b="1" spc="100" dirty="0">
                <a:solidFill>
                  <a:srgbClr val="162942"/>
                </a:solidFill>
              </a:rPr>
              <a:t>Nurse Based Early Recognition and Response </a:t>
            </a:r>
          </a:p>
        </p:txBody>
      </p:sp>
      <p:sp>
        <p:nvSpPr>
          <p:cNvPr id="3" name="TextBox 2">
            <a:extLst>
              <a:ext uri="{FF2B5EF4-FFF2-40B4-BE49-F238E27FC236}">
                <a16:creationId xmlns:a16="http://schemas.microsoft.com/office/drawing/2014/main" id="{C52EF6C9-9A2A-4F1C-8893-6EA166715483}"/>
              </a:ext>
            </a:extLst>
          </p:cNvPr>
          <p:cNvSpPr txBox="1"/>
          <p:nvPr/>
        </p:nvSpPr>
        <p:spPr>
          <a:xfrm>
            <a:off x="1059343" y="1446262"/>
            <a:ext cx="10687902" cy="3929794"/>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Started with a paper version</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Transitioned into a system fully integrated into the Electronic Health Record</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Auto populates with most recent vitals and labs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System integrated throughout hospital, not just ER or ICU</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Patients screened on admission, at 12-hour intervals and when there is a change in condition</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43320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32719" y="151003"/>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36555" y="1451258"/>
            <a:ext cx="9487318" cy="6350"/>
          </a:xfrm>
          <a:prstGeom prst="rect">
            <a:avLst/>
          </a:prstGeom>
          <a:solidFill>
            <a:srgbClr val="162942"/>
          </a:solidFill>
        </p:spPr>
      </p:sp>
      <p:sp>
        <p:nvSpPr>
          <p:cNvPr id="12" name="TextBox 12"/>
          <p:cNvSpPr txBox="1"/>
          <p:nvPr/>
        </p:nvSpPr>
        <p:spPr>
          <a:xfrm>
            <a:off x="1136555" y="513950"/>
            <a:ext cx="10822726" cy="615553"/>
          </a:xfrm>
          <a:prstGeom prst="rect">
            <a:avLst/>
          </a:prstGeom>
        </p:spPr>
        <p:txBody>
          <a:bodyPr wrap="square" lIns="0" tIns="0" rIns="0" bIns="0" rtlCol="0" anchor="t">
            <a:spAutoFit/>
          </a:bodyPr>
          <a:lstStyle/>
          <a:p>
            <a:pPr>
              <a:spcAft>
                <a:spcPts val="600"/>
              </a:spcAft>
            </a:pPr>
            <a:r>
              <a:rPr lang="en-US" sz="4000" b="1" spc="167" dirty="0">
                <a:solidFill>
                  <a:srgbClr val="162942"/>
                </a:solidFill>
              </a:rPr>
              <a:t>TIMELINE CONTINUED… </a:t>
            </a:r>
          </a:p>
        </p:txBody>
      </p:sp>
      <p:sp>
        <p:nvSpPr>
          <p:cNvPr id="2" name="TextBox 1">
            <a:extLst>
              <a:ext uri="{FF2B5EF4-FFF2-40B4-BE49-F238E27FC236}">
                <a16:creationId xmlns:a16="http://schemas.microsoft.com/office/drawing/2014/main" id="{2B288487-1B05-41E0-8249-6636572985D0}"/>
              </a:ext>
            </a:extLst>
          </p:cNvPr>
          <p:cNvSpPr txBox="1"/>
          <p:nvPr/>
        </p:nvSpPr>
        <p:spPr>
          <a:xfrm>
            <a:off x="1136554" y="1779363"/>
            <a:ext cx="9487319" cy="3733458"/>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Minnesota Hospital Association</a:t>
            </a:r>
          </a:p>
          <a:p>
            <a:pPr marL="342900" marR="0" lvl="0" indent="-342900">
              <a:lnSpc>
                <a:spcPct val="107000"/>
              </a:lnSpc>
              <a:spcBef>
                <a:spcPts val="0"/>
              </a:spcBef>
              <a:spcAft>
                <a:spcPts val="0"/>
              </a:spcAft>
              <a:buFont typeface="Symbol" panose="05050102010706020507" pitchFamily="18" charset="2"/>
              <a:buChar char=""/>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100/100/100 Screening Tool</a:t>
            </a:r>
          </a:p>
          <a:p>
            <a:pPr marL="342900" marR="0" lvl="0" indent="-342900">
              <a:lnSpc>
                <a:spcPct val="107000"/>
              </a:lnSpc>
              <a:spcBef>
                <a:spcPts val="0"/>
              </a:spcBef>
              <a:spcAft>
                <a:spcPts val="0"/>
              </a:spcAft>
              <a:buFont typeface="Symbol" panose="05050102010706020507" pitchFamily="18" charset="2"/>
              <a:buChar char=""/>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Recommended for Long Term Care in 2016</a:t>
            </a:r>
          </a:p>
          <a:p>
            <a:pPr marL="342900" marR="0" lvl="0" indent="-342900">
              <a:lnSpc>
                <a:spcPct val="107000"/>
              </a:lnSpc>
              <a:spcBef>
                <a:spcPts val="0"/>
              </a:spcBef>
              <a:spcAft>
                <a:spcPts val="800"/>
              </a:spcAft>
              <a:buFont typeface="Symbol" panose="05050102010706020507" pitchFamily="18" charset="2"/>
              <a:buChar char=""/>
            </a:pPr>
            <a:endParaRPr lang="en-US" sz="30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a:latin typeface="Calibri" panose="020F0502020204030204" pitchFamily="34" charset="0"/>
                <a:ea typeface="Calibri" panose="020F0502020204030204" pitchFamily="34" charset="0"/>
                <a:cs typeface="Calibri" panose="020F0502020204030204" pitchFamily="34" charset="0"/>
              </a:rPr>
              <a:t>INTERACT published Care Path for Sepsis in 2017</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61844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66478" y="15100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059343" y="880367"/>
            <a:ext cx="9487318" cy="6350"/>
          </a:xfrm>
          <a:prstGeom prst="rect">
            <a:avLst/>
          </a:prstGeom>
          <a:solidFill>
            <a:srgbClr val="162942"/>
          </a:solidFill>
        </p:spPr>
      </p:sp>
      <p:sp>
        <p:nvSpPr>
          <p:cNvPr id="12" name="TextBox 12"/>
          <p:cNvSpPr txBox="1"/>
          <p:nvPr/>
        </p:nvSpPr>
        <p:spPr>
          <a:xfrm>
            <a:off x="1059343" y="261900"/>
            <a:ext cx="10073312" cy="615553"/>
          </a:xfrm>
          <a:prstGeom prst="rect">
            <a:avLst/>
          </a:prstGeom>
        </p:spPr>
        <p:txBody>
          <a:bodyPr wrap="square" lIns="0" tIns="0" rIns="0" bIns="0" rtlCol="0" anchor="t">
            <a:spAutoFit/>
          </a:bodyPr>
          <a:lstStyle/>
          <a:p>
            <a:pPr>
              <a:spcAft>
                <a:spcPts val="600"/>
              </a:spcAft>
            </a:pPr>
            <a:r>
              <a:rPr lang="en-US" sz="4000" b="1" spc="100" dirty="0">
                <a:solidFill>
                  <a:srgbClr val="162942"/>
                </a:solidFill>
              </a:rPr>
              <a:t>Nurse Based Early Recognition and Response </a:t>
            </a:r>
          </a:p>
        </p:txBody>
      </p:sp>
      <p:sp>
        <p:nvSpPr>
          <p:cNvPr id="3" name="TextBox 2">
            <a:extLst>
              <a:ext uri="{FF2B5EF4-FFF2-40B4-BE49-F238E27FC236}">
                <a16:creationId xmlns:a16="http://schemas.microsoft.com/office/drawing/2014/main" id="{C52EF6C9-9A2A-4F1C-8893-6EA166715483}"/>
              </a:ext>
            </a:extLst>
          </p:cNvPr>
          <p:cNvSpPr txBox="1"/>
          <p:nvPr/>
        </p:nvSpPr>
        <p:spPr>
          <a:xfrm>
            <a:off x="685800" y="1391968"/>
            <a:ext cx="11239722" cy="4518673"/>
          </a:xfrm>
          <a:prstGeom prst="rect">
            <a:avLst/>
          </a:prstGeom>
          <a:noFill/>
        </p:spPr>
        <p:txBody>
          <a:bodyPr wrap="square" rtlCol="0">
            <a:spAutoFit/>
          </a:bodyPr>
          <a:lstStyle/>
          <a:p>
            <a:pPr marL="342900" marR="0" lvl="0" indent="-342900">
              <a:lnSpc>
                <a:spcPct val="107000"/>
              </a:lnSpc>
              <a:spcBef>
                <a:spcPts val="0"/>
              </a:spcBef>
              <a:buFont typeface="Symbol" panose="05050102010706020507" pitchFamily="18" charset="2"/>
              <a:buChar char=""/>
            </a:pPr>
            <a:r>
              <a:rPr lang="en-US" sz="2700" dirty="0">
                <a:effectLst/>
                <a:latin typeface="Calibri" panose="020F0502020204030204" pitchFamily="34" charset="0"/>
                <a:ea typeface="Calibri" panose="020F0502020204030204" pitchFamily="34" charset="0"/>
                <a:cs typeface="Calibri" panose="020F0502020204030204" pitchFamily="34" charset="0"/>
              </a:rPr>
              <a:t>Positive screen prompts a second responder (nurse practitioner) to evaluate</a:t>
            </a:r>
          </a:p>
          <a:p>
            <a:pPr marR="0" lvl="0">
              <a:lnSpc>
                <a:spcPct val="107000"/>
              </a:lnSpc>
              <a:spcBef>
                <a:spcPts val="0"/>
              </a:spcBef>
            </a:pPr>
            <a:endParaRPr lang="en-US" sz="2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2700" dirty="0">
                <a:effectLst/>
                <a:latin typeface="Calibri" panose="020F0502020204030204" pitchFamily="34" charset="0"/>
                <a:ea typeface="Calibri" panose="020F0502020204030204" pitchFamily="34" charset="0"/>
                <a:cs typeface="Calibri" panose="020F0502020204030204" pitchFamily="34" charset="0"/>
              </a:rPr>
              <a:t>Assess likelihood of sepsis</a:t>
            </a:r>
          </a:p>
          <a:p>
            <a:pPr marR="0" lvl="0">
              <a:lnSpc>
                <a:spcPct val="107000"/>
              </a:lnSpc>
              <a:spcBef>
                <a:spcPts val="0"/>
              </a:spcBef>
            </a:pPr>
            <a:endParaRPr lang="en-US" sz="2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2700" dirty="0">
                <a:effectLst/>
                <a:latin typeface="Calibri" panose="020F0502020204030204" pitchFamily="34" charset="0"/>
                <a:ea typeface="Calibri" panose="020F0502020204030204" pitchFamily="34" charset="0"/>
                <a:cs typeface="Calibri" panose="020F0502020204030204" pitchFamily="34" charset="0"/>
              </a:rPr>
              <a:t>Search for infection source</a:t>
            </a:r>
          </a:p>
          <a:p>
            <a:pPr marR="0" lvl="0">
              <a:lnSpc>
                <a:spcPct val="107000"/>
              </a:lnSpc>
              <a:spcBef>
                <a:spcPts val="0"/>
              </a:spcBef>
            </a:pPr>
            <a:endParaRPr lang="en-US" sz="2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2700" dirty="0">
                <a:effectLst/>
                <a:latin typeface="Calibri" panose="020F0502020204030204" pitchFamily="34" charset="0"/>
                <a:ea typeface="Calibri" panose="020F0502020204030204" pitchFamily="34" charset="0"/>
                <a:cs typeface="Calibri" panose="020F0502020204030204" pitchFamily="34" charset="0"/>
              </a:rPr>
              <a:t>Administer treatment without physician approval (physicians are informed</a:t>
            </a:r>
          </a:p>
          <a:p>
            <a:pPr marR="0" lvl="0">
              <a:lnSpc>
                <a:spcPct val="107000"/>
              </a:lnSpc>
              <a:spcBef>
                <a:spcPts val="0"/>
              </a:spcBef>
            </a:pPr>
            <a:endParaRPr lang="en-US" sz="27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buFont typeface="Symbol" panose="05050102010706020507" pitchFamily="18" charset="2"/>
              <a:buChar char=""/>
            </a:pPr>
            <a:r>
              <a:rPr lang="en-US" sz="2700" dirty="0">
                <a:effectLst/>
                <a:latin typeface="Calibri" panose="020F0502020204030204" pitchFamily="34" charset="0"/>
                <a:ea typeface="Calibri" panose="020F0502020204030204" pitchFamily="34" charset="0"/>
                <a:cs typeface="Calibri" panose="020F0502020204030204" pitchFamily="34" charset="0"/>
              </a:rPr>
              <a:t>Treatment administered one hour after positive screen reevaluated by second responder</a:t>
            </a:r>
            <a:endParaRPr lang="en-US" sz="2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76480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8" y="150574"/>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059343" y="1382538"/>
            <a:ext cx="9487318" cy="6350"/>
          </a:xfrm>
          <a:prstGeom prst="rect">
            <a:avLst/>
          </a:prstGeom>
          <a:solidFill>
            <a:srgbClr val="162942"/>
          </a:solidFill>
        </p:spPr>
      </p:sp>
      <p:sp>
        <p:nvSpPr>
          <p:cNvPr id="12" name="TextBox 12"/>
          <p:cNvSpPr txBox="1"/>
          <p:nvPr/>
        </p:nvSpPr>
        <p:spPr>
          <a:xfrm>
            <a:off x="1059343" y="151432"/>
            <a:ext cx="10073312" cy="1231106"/>
          </a:xfrm>
          <a:prstGeom prst="rect">
            <a:avLst/>
          </a:prstGeom>
        </p:spPr>
        <p:txBody>
          <a:bodyPr wrap="square" lIns="0" tIns="0" rIns="0" bIns="0" rtlCol="0" anchor="t">
            <a:spAutoFit/>
          </a:bodyPr>
          <a:lstStyle/>
          <a:p>
            <a:pPr>
              <a:spcAft>
                <a:spcPts val="600"/>
              </a:spcAft>
            </a:pPr>
            <a:r>
              <a:rPr lang="en-US" sz="4000" b="1" spc="100" dirty="0">
                <a:solidFill>
                  <a:srgbClr val="162942"/>
                </a:solidFill>
              </a:rPr>
              <a:t>Nurse Based Early Recognition and Response Training  </a:t>
            </a:r>
          </a:p>
        </p:txBody>
      </p:sp>
      <p:sp>
        <p:nvSpPr>
          <p:cNvPr id="3" name="TextBox 2">
            <a:extLst>
              <a:ext uri="{FF2B5EF4-FFF2-40B4-BE49-F238E27FC236}">
                <a16:creationId xmlns:a16="http://schemas.microsoft.com/office/drawing/2014/main" id="{C52EF6C9-9A2A-4F1C-8893-6EA166715483}"/>
              </a:ext>
            </a:extLst>
          </p:cNvPr>
          <p:cNvSpPr txBox="1"/>
          <p:nvPr/>
        </p:nvSpPr>
        <p:spPr>
          <a:xfrm>
            <a:off x="685800" y="1860267"/>
            <a:ext cx="11239722" cy="2540311"/>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Training on sepsis is required for bedside nurses prior to use of tool and on annual reexamination</a:t>
            </a:r>
          </a:p>
          <a:p>
            <a:pPr marR="0" lvl="0">
              <a:lnSpc>
                <a:spcPct val="107000"/>
              </a:lnSpc>
              <a:spcBef>
                <a:spcPts val="0"/>
              </a:spcBef>
              <a:spcAft>
                <a:spcPts val="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Simulation training (4 hour minimum) required for second responders.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94149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66478" y="5493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074322" y="1476635"/>
            <a:ext cx="9487318" cy="6350"/>
          </a:xfrm>
          <a:prstGeom prst="rect">
            <a:avLst/>
          </a:prstGeom>
          <a:solidFill>
            <a:srgbClr val="162942"/>
          </a:solidFill>
        </p:spPr>
      </p:sp>
      <p:sp>
        <p:nvSpPr>
          <p:cNvPr id="12" name="TextBox 12"/>
          <p:cNvSpPr txBox="1"/>
          <p:nvPr/>
        </p:nvSpPr>
        <p:spPr>
          <a:xfrm>
            <a:off x="1074322" y="54933"/>
            <a:ext cx="10073312" cy="1231106"/>
          </a:xfrm>
          <a:prstGeom prst="rect">
            <a:avLst/>
          </a:prstGeom>
        </p:spPr>
        <p:txBody>
          <a:bodyPr wrap="square" lIns="0" tIns="0" rIns="0" bIns="0" rtlCol="0" anchor="t">
            <a:spAutoFit/>
          </a:bodyPr>
          <a:lstStyle/>
          <a:p>
            <a:pPr>
              <a:spcAft>
                <a:spcPts val="600"/>
              </a:spcAft>
            </a:pPr>
            <a:r>
              <a:rPr lang="en-US" sz="4000" b="1" spc="100" dirty="0">
                <a:solidFill>
                  <a:srgbClr val="162942"/>
                </a:solidFill>
              </a:rPr>
              <a:t>Nurse Based Early Recognition and Response Effectiveness  </a:t>
            </a:r>
          </a:p>
        </p:txBody>
      </p:sp>
      <p:sp>
        <p:nvSpPr>
          <p:cNvPr id="3" name="TextBox 2">
            <a:extLst>
              <a:ext uri="{FF2B5EF4-FFF2-40B4-BE49-F238E27FC236}">
                <a16:creationId xmlns:a16="http://schemas.microsoft.com/office/drawing/2014/main" id="{C52EF6C9-9A2A-4F1C-8893-6EA166715483}"/>
              </a:ext>
            </a:extLst>
          </p:cNvPr>
          <p:cNvSpPr txBox="1"/>
          <p:nvPr/>
        </p:nvSpPr>
        <p:spPr>
          <a:xfrm>
            <a:off x="685800" y="1744749"/>
            <a:ext cx="11239722" cy="4516236"/>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Program was fully implemented in 2009</a:t>
            </a:r>
          </a:p>
          <a:p>
            <a:pPr marR="0" lvl="0">
              <a:lnSpc>
                <a:spcPct val="107000"/>
              </a:lnSpc>
              <a:spcBef>
                <a:spcPts val="0"/>
              </a:spcBef>
              <a:spcAft>
                <a:spcPts val="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In 2009, 2010 and 2011 the percentage of inpatient with positive screens for sepsis ranged from 11% to 12%</a:t>
            </a:r>
          </a:p>
          <a:p>
            <a:pPr marR="0" lvl="0">
              <a:lnSpc>
                <a:spcPct val="107000"/>
              </a:lnSpc>
              <a:spcBef>
                <a:spcPts val="0"/>
              </a:spcBef>
              <a:spcAft>
                <a:spcPts val="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The sepsis related death rate declined from 29.7% pre-implementation to 21.1% post implementation</a:t>
            </a:r>
          </a:p>
          <a:p>
            <a:pPr marR="0" lvl="0">
              <a:lnSpc>
                <a:spcPct val="107000"/>
              </a:lnSpc>
              <a:spcBef>
                <a:spcPts val="0"/>
              </a:spcBef>
              <a:spcAft>
                <a:spcPts val="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This was statistically significant at p &lt;.0001</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46248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66478" y="5493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074322" y="1476635"/>
            <a:ext cx="9487318" cy="6350"/>
          </a:xfrm>
          <a:prstGeom prst="rect">
            <a:avLst/>
          </a:prstGeom>
          <a:solidFill>
            <a:srgbClr val="162942"/>
          </a:solidFill>
        </p:spPr>
      </p:sp>
      <p:sp>
        <p:nvSpPr>
          <p:cNvPr id="12" name="TextBox 12"/>
          <p:cNvSpPr txBox="1"/>
          <p:nvPr/>
        </p:nvSpPr>
        <p:spPr>
          <a:xfrm>
            <a:off x="1074322" y="150231"/>
            <a:ext cx="10073312" cy="1231106"/>
          </a:xfrm>
          <a:prstGeom prst="rect">
            <a:avLst/>
          </a:prstGeom>
        </p:spPr>
        <p:txBody>
          <a:bodyPr wrap="square" lIns="0" tIns="0" rIns="0" bIns="0" rtlCol="0" anchor="t">
            <a:spAutoFit/>
          </a:bodyPr>
          <a:lstStyle/>
          <a:p>
            <a:pPr>
              <a:spcAft>
                <a:spcPts val="600"/>
              </a:spcAft>
            </a:pPr>
            <a:r>
              <a:rPr lang="en-US" sz="4000" b="1" spc="100" dirty="0">
                <a:solidFill>
                  <a:srgbClr val="162942"/>
                </a:solidFill>
              </a:rPr>
              <a:t>Nurse Based Early Recognition and Response Costs </a:t>
            </a:r>
          </a:p>
        </p:txBody>
      </p:sp>
      <p:sp>
        <p:nvSpPr>
          <p:cNvPr id="3" name="TextBox 2">
            <a:extLst>
              <a:ext uri="{FF2B5EF4-FFF2-40B4-BE49-F238E27FC236}">
                <a16:creationId xmlns:a16="http://schemas.microsoft.com/office/drawing/2014/main" id="{C52EF6C9-9A2A-4F1C-8893-6EA166715483}"/>
              </a:ext>
            </a:extLst>
          </p:cNvPr>
          <p:cNvSpPr txBox="1"/>
          <p:nvPr/>
        </p:nvSpPr>
        <p:spPr>
          <a:xfrm>
            <a:off x="685800" y="1744749"/>
            <a:ext cx="11239722" cy="4022255"/>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Baseline period exhibited 411 sepsis stays (49 sepsis stays per 1000 Medicare stays)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39% reached CMS outlier status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Cost of $5.2 billion to Medicare</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442 sepsis stays (48 sepsis stays per 1000 Medicare stays)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24% reached CMS outlier status during comparison period</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Costs $3.2 million</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Savings of $2.4 million</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36352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66478" y="5493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074322" y="1476635"/>
            <a:ext cx="9487318" cy="6350"/>
          </a:xfrm>
          <a:prstGeom prst="rect">
            <a:avLst/>
          </a:prstGeom>
          <a:solidFill>
            <a:srgbClr val="162942"/>
          </a:solidFill>
        </p:spPr>
      </p:sp>
      <p:sp>
        <p:nvSpPr>
          <p:cNvPr id="12" name="TextBox 12"/>
          <p:cNvSpPr txBox="1"/>
          <p:nvPr/>
        </p:nvSpPr>
        <p:spPr>
          <a:xfrm>
            <a:off x="1074322" y="54933"/>
            <a:ext cx="10073312" cy="1231106"/>
          </a:xfrm>
          <a:prstGeom prst="rect">
            <a:avLst/>
          </a:prstGeom>
        </p:spPr>
        <p:txBody>
          <a:bodyPr wrap="square" lIns="0" tIns="0" rIns="0" bIns="0" rtlCol="0" anchor="t">
            <a:spAutoFit/>
          </a:bodyPr>
          <a:lstStyle/>
          <a:p>
            <a:pPr>
              <a:spcAft>
                <a:spcPts val="600"/>
              </a:spcAft>
            </a:pPr>
            <a:r>
              <a:rPr lang="en-US" sz="4000" b="1" spc="100" dirty="0">
                <a:solidFill>
                  <a:srgbClr val="162942"/>
                </a:solidFill>
              </a:rPr>
              <a:t>Nurse Based Early Recognition and Response Costs </a:t>
            </a:r>
          </a:p>
        </p:txBody>
      </p:sp>
      <p:sp>
        <p:nvSpPr>
          <p:cNvPr id="3" name="TextBox 2">
            <a:extLst>
              <a:ext uri="{FF2B5EF4-FFF2-40B4-BE49-F238E27FC236}">
                <a16:creationId xmlns:a16="http://schemas.microsoft.com/office/drawing/2014/main" id="{C52EF6C9-9A2A-4F1C-8893-6EA166715483}"/>
              </a:ext>
            </a:extLst>
          </p:cNvPr>
          <p:cNvSpPr txBox="1"/>
          <p:nvPr/>
        </p:nvSpPr>
        <p:spPr>
          <a:xfrm>
            <a:off x="685800" y="1744749"/>
            <a:ext cx="11239722" cy="4022255"/>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Long Term Acute Care Hospital (LTACH) and Skilled Nursing Facility Cohort</a:t>
            </a:r>
          </a:p>
          <a:p>
            <a:pPr marR="0" lvl="0">
              <a:lnSpc>
                <a:spcPct val="107000"/>
              </a:lnSpc>
              <a:spcBef>
                <a:spcPts val="0"/>
              </a:spcBef>
              <a:spcAft>
                <a:spcPts val="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Goal to Decrease Sepsis Related Admission Back to Acute Care by 25% from baseline</a:t>
            </a:r>
          </a:p>
          <a:p>
            <a:pPr marR="0" lvl="0">
              <a:lnSpc>
                <a:spcPct val="107000"/>
              </a:lnSpc>
              <a:spcBef>
                <a:spcPts val="0"/>
              </a:spcBef>
              <a:spcAft>
                <a:spcPts val="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Decrease CMS reimbursements for acute care admissions back to SNF by 27% from baseline</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99066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66478" y="5493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074322" y="1476635"/>
            <a:ext cx="9487318" cy="6350"/>
          </a:xfrm>
          <a:prstGeom prst="rect">
            <a:avLst/>
          </a:prstGeom>
          <a:solidFill>
            <a:srgbClr val="162942"/>
          </a:solidFill>
        </p:spPr>
      </p:sp>
      <p:sp>
        <p:nvSpPr>
          <p:cNvPr id="12" name="TextBox 12"/>
          <p:cNvSpPr txBox="1"/>
          <p:nvPr/>
        </p:nvSpPr>
        <p:spPr>
          <a:xfrm>
            <a:off x="1059344" y="245529"/>
            <a:ext cx="10073312" cy="1231106"/>
          </a:xfrm>
          <a:prstGeom prst="rect">
            <a:avLst/>
          </a:prstGeom>
        </p:spPr>
        <p:txBody>
          <a:bodyPr wrap="square" lIns="0" tIns="0" rIns="0" bIns="0" rtlCol="0" anchor="t">
            <a:spAutoFit/>
          </a:bodyPr>
          <a:lstStyle/>
          <a:p>
            <a:pPr>
              <a:spcAft>
                <a:spcPts val="600"/>
              </a:spcAft>
            </a:pPr>
            <a:r>
              <a:rPr lang="en-US" sz="4000" b="1" spc="100" dirty="0">
                <a:solidFill>
                  <a:srgbClr val="162942"/>
                </a:solidFill>
              </a:rPr>
              <a:t>Nurse Based Early Recognition and Response Cost: Primary Drivers  </a:t>
            </a:r>
          </a:p>
        </p:txBody>
      </p:sp>
      <p:sp>
        <p:nvSpPr>
          <p:cNvPr id="3" name="TextBox 2">
            <a:extLst>
              <a:ext uri="{FF2B5EF4-FFF2-40B4-BE49-F238E27FC236}">
                <a16:creationId xmlns:a16="http://schemas.microsoft.com/office/drawing/2014/main" id="{C52EF6C9-9A2A-4F1C-8893-6EA166715483}"/>
              </a:ext>
            </a:extLst>
          </p:cNvPr>
          <p:cNvSpPr txBox="1"/>
          <p:nvPr/>
        </p:nvSpPr>
        <p:spPr>
          <a:xfrm>
            <a:off x="685800" y="1744749"/>
            <a:ext cx="11239722" cy="2540311"/>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Early Recognition in LTACH and SNF can sometimes prevent acute care admission or shorten them</a:t>
            </a:r>
          </a:p>
          <a:p>
            <a:pPr marR="0" lvl="0">
              <a:lnSpc>
                <a:spcPct val="107000"/>
              </a:lnSpc>
              <a:spcBef>
                <a:spcPts val="0"/>
              </a:spcBef>
              <a:spcAft>
                <a:spcPts val="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Requires a facility wide commitment to improving clinical care in sepsis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15081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66478" y="5493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074322" y="1476635"/>
            <a:ext cx="9487318" cy="6350"/>
          </a:xfrm>
          <a:prstGeom prst="rect">
            <a:avLst/>
          </a:prstGeom>
          <a:solidFill>
            <a:srgbClr val="162942"/>
          </a:solidFill>
        </p:spPr>
      </p:sp>
      <p:sp>
        <p:nvSpPr>
          <p:cNvPr id="12" name="TextBox 12"/>
          <p:cNvSpPr txBox="1"/>
          <p:nvPr/>
        </p:nvSpPr>
        <p:spPr>
          <a:xfrm>
            <a:off x="1059344" y="245529"/>
            <a:ext cx="10073312" cy="1231106"/>
          </a:xfrm>
          <a:prstGeom prst="rect">
            <a:avLst/>
          </a:prstGeom>
        </p:spPr>
        <p:txBody>
          <a:bodyPr wrap="square" lIns="0" tIns="0" rIns="0" bIns="0" rtlCol="0" anchor="t">
            <a:spAutoFit/>
          </a:bodyPr>
          <a:lstStyle/>
          <a:p>
            <a:pPr>
              <a:spcAft>
                <a:spcPts val="600"/>
              </a:spcAft>
            </a:pPr>
            <a:r>
              <a:rPr lang="en-US" sz="4000" b="1" spc="100" dirty="0">
                <a:solidFill>
                  <a:srgbClr val="162942"/>
                </a:solidFill>
              </a:rPr>
              <a:t>Nurse Based Early Recognition and Response Cost: Secondary Drivers </a:t>
            </a:r>
          </a:p>
        </p:txBody>
      </p:sp>
      <p:sp>
        <p:nvSpPr>
          <p:cNvPr id="3" name="TextBox 2">
            <a:extLst>
              <a:ext uri="{FF2B5EF4-FFF2-40B4-BE49-F238E27FC236}">
                <a16:creationId xmlns:a16="http://schemas.microsoft.com/office/drawing/2014/main" id="{C52EF6C9-9A2A-4F1C-8893-6EA166715483}"/>
              </a:ext>
            </a:extLst>
          </p:cNvPr>
          <p:cNvSpPr txBox="1"/>
          <p:nvPr/>
        </p:nvSpPr>
        <p:spPr>
          <a:xfrm>
            <a:off x="685800" y="1744749"/>
            <a:ext cx="11239722" cy="4022255"/>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Multidisciplinary Performance Improvement Team with Designated Medical Director</a:t>
            </a:r>
          </a:p>
          <a:p>
            <a:pPr marR="0" lvl="0">
              <a:lnSpc>
                <a:spcPct val="107000"/>
              </a:lnSpc>
              <a:spcBef>
                <a:spcPts val="0"/>
              </a:spcBef>
              <a:spcAft>
                <a:spcPts val="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Data-based monthly reviews/response</a:t>
            </a:r>
          </a:p>
          <a:p>
            <a:pPr marR="0" lvl="0">
              <a:lnSpc>
                <a:spcPct val="107000"/>
              </a:lnSpc>
              <a:spcBef>
                <a:spcPts val="0"/>
              </a:spcBef>
              <a:spcAft>
                <a:spcPts val="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Facility level process of care and outcomes</a:t>
            </a:r>
          </a:p>
          <a:p>
            <a:pPr marR="0" lvl="0">
              <a:lnSpc>
                <a:spcPct val="107000"/>
              </a:lnSpc>
              <a:spcBef>
                <a:spcPts val="0"/>
              </a:spcBef>
              <a:spcAft>
                <a:spcPts val="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Continuing medical and nursing education on sepsis and SEE</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53142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DCFE3E-2275-4607-96BD-689F08313DD5}"/>
              </a:ext>
            </a:extLst>
          </p:cNvPr>
          <p:cNvSpPr/>
          <p:nvPr/>
        </p:nvSpPr>
        <p:spPr>
          <a:xfrm>
            <a:off x="112755" y="131072"/>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Two people shaking hands&#10;&#10;Description automatically generated with low confidence">
            <a:extLst>
              <a:ext uri="{FF2B5EF4-FFF2-40B4-BE49-F238E27FC236}">
                <a16:creationId xmlns:a16="http://schemas.microsoft.com/office/drawing/2014/main" id="{12B2965D-39A9-425A-9F9E-1160BA73DF1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32436" y="818874"/>
            <a:ext cx="6268764" cy="5220252"/>
          </a:xfrm>
        </p:spPr>
      </p:pic>
    </p:spTree>
    <p:extLst>
      <p:ext uri="{BB962C8B-B14F-4D97-AF65-F5344CB8AC3E}">
        <p14:creationId xmlns:p14="http://schemas.microsoft.com/office/powerpoint/2010/main" val="35664268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9" y="15100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059344" y="861082"/>
            <a:ext cx="9487318" cy="6350"/>
          </a:xfrm>
          <a:prstGeom prst="rect">
            <a:avLst/>
          </a:prstGeom>
          <a:solidFill>
            <a:srgbClr val="162942"/>
          </a:solidFill>
        </p:spPr>
      </p:sp>
      <p:sp>
        <p:nvSpPr>
          <p:cNvPr id="12" name="TextBox 12"/>
          <p:cNvSpPr txBox="1"/>
          <p:nvPr/>
        </p:nvSpPr>
        <p:spPr>
          <a:xfrm>
            <a:off x="1059344" y="245529"/>
            <a:ext cx="10073312" cy="615553"/>
          </a:xfrm>
          <a:prstGeom prst="rect">
            <a:avLst/>
          </a:prstGeom>
        </p:spPr>
        <p:txBody>
          <a:bodyPr wrap="square" lIns="0" tIns="0" rIns="0" bIns="0" rtlCol="0" anchor="t">
            <a:spAutoFit/>
          </a:bodyPr>
          <a:lstStyle/>
          <a:p>
            <a:pPr>
              <a:spcAft>
                <a:spcPts val="600"/>
              </a:spcAft>
            </a:pPr>
            <a:r>
              <a:rPr lang="en-US" sz="4000" b="1" spc="100" dirty="0">
                <a:solidFill>
                  <a:srgbClr val="162942"/>
                </a:solidFill>
              </a:rPr>
              <a:t>AHRQ: Few New Antibiotics  </a:t>
            </a:r>
          </a:p>
        </p:txBody>
      </p:sp>
      <p:graphicFrame>
        <p:nvGraphicFramePr>
          <p:cNvPr id="6" name="Object 5" descr="Bar graph showing the number of new antibiotics approved by the Food and Drug Administration has steadily decreased from 16 during 1983-87 to two during 2008-12." title="Few New Antibiotics">
            <a:extLst>
              <a:ext uri="{FF2B5EF4-FFF2-40B4-BE49-F238E27FC236}">
                <a16:creationId xmlns:a16="http://schemas.microsoft.com/office/drawing/2014/main" id="{7DA9A4D3-09D6-4DBA-9460-F2EE8487D515}"/>
              </a:ext>
            </a:extLst>
          </p:cNvPr>
          <p:cNvGraphicFramePr>
            <a:graphicFrameLocks noGrp="1"/>
          </p:cNvGraphicFramePr>
          <p:nvPr>
            <p:extLst>
              <p:ext uri="{D42A27DB-BD31-4B8C-83A1-F6EECF244321}">
                <p14:modId xmlns:p14="http://schemas.microsoft.com/office/powerpoint/2010/main" val="3222767742"/>
              </p:ext>
            </p:extLst>
          </p:nvPr>
        </p:nvGraphicFramePr>
        <p:xfrm>
          <a:off x="1680919" y="1014126"/>
          <a:ext cx="7772400" cy="4385536"/>
        </p:xfrm>
        <a:graphic>
          <a:graphicData uri="http://schemas.openxmlformats.org/presentationml/2006/ole">
            <mc:AlternateContent xmlns:mc="http://schemas.openxmlformats.org/markup-compatibility/2006">
              <mc:Choice xmlns:v="urn:schemas-microsoft-com:vml" Requires="v">
                <p:oleObj r:id="rId5" imgW="8327858" imgH="4627265" progId="Excel.Sheet.8">
                  <p:embed/>
                </p:oleObj>
              </mc:Choice>
              <mc:Fallback>
                <p:oleObj r:id="rId5" imgW="8327858" imgH="4627265" progId="Excel.Sheet.8">
                  <p:embed/>
                  <p:pic>
                    <p:nvPicPr>
                      <p:cNvPr id="6" name="Object 5" descr="Bar graph showing the number of new antibiotics approved by the Food and Drug Administration has steadily decreased from 16 during 1983-87 to two during 2008-12." title="Few New Antibiotics">
                        <a:extLst>
                          <a:ext uri="{FF2B5EF4-FFF2-40B4-BE49-F238E27FC236}">
                            <a16:creationId xmlns:a16="http://schemas.microsoft.com/office/drawing/2014/main" id="{7DA9A4D3-09D6-4DBA-9460-F2EE8487D515}"/>
                          </a:ext>
                        </a:extLst>
                      </p:cNvPr>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0919" y="1014126"/>
                        <a:ext cx="7772400" cy="4385536"/>
                      </a:xfrm>
                      <a:prstGeom prst="rect">
                        <a:avLst/>
                      </a:prstGeom>
                      <a:noFill/>
                      <a:ln>
                        <a:noFill/>
                      </a:ln>
                    </p:spPr>
                  </p:pic>
                </p:oleObj>
              </mc:Fallback>
            </mc:AlternateContent>
          </a:graphicData>
        </a:graphic>
      </p:graphicFrame>
      <p:sp>
        <p:nvSpPr>
          <p:cNvPr id="7" name="TextBox 6">
            <a:extLst>
              <a:ext uri="{FF2B5EF4-FFF2-40B4-BE49-F238E27FC236}">
                <a16:creationId xmlns:a16="http://schemas.microsoft.com/office/drawing/2014/main" id="{7EC01867-774D-4B34-8B53-DF50A52081B8}"/>
              </a:ext>
            </a:extLst>
          </p:cNvPr>
          <p:cNvSpPr txBox="1"/>
          <p:nvPr/>
        </p:nvSpPr>
        <p:spPr>
          <a:xfrm>
            <a:off x="1221029" y="5431574"/>
            <a:ext cx="2689262" cy="276999"/>
          </a:xfrm>
          <a:prstGeom prst="rect">
            <a:avLst/>
          </a:prstGeom>
          <a:noFill/>
        </p:spPr>
        <p:txBody>
          <a:bodyPr wrap="none" rtlCol="0">
            <a:spAutoFit/>
          </a:bodyPr>
          <a:lstStyle/>
          <a:p>
            <a:r>
              <a:rPr lang="en-US" sz="1200" dirty="0"/>
              <a:t>FDA = Food and Drug Administration</a:t>
            </a:r>
          </a:p>
        </p:txBody>
      </p:sp>
      <p:sp>
        <p:nvSpPr>
          <p:cNvPr id="9" name="TextBox 5">
            <a:extLst>
              <a:ext uri="{FF2B5EF4-FFF2-40B4-BE49-F238E27FC236}">
                <a16:creationId xmlns:a16="http://schemas.microsoft.com/office/drawing/2014/main" id="{C02C7C7C-DB72-451B-8A00-332F159DE8AD}"/>
              </a:ext>
            </a:extLst>
          </p:cNvPr>
          <p:cNvSpPr txBox="1">
            <a:spLocks noChangeArrowheads="1"/>
          </p:cNvSpPr>
          <p:nvPr/>
        </p:nvSpPr>
        <p:spPr bwMode="auto">
          <a:xfrm>
            <a:off x="1221029" y="5670192"/>
            <a:ext cx="7772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auto" hangingPunct="1">
              <a:spcBef>
                <a:spcPts val="0"/>
              </a:spcBef>
              <a:spcAft>
                <a:spcPts val="0"/>
              </a:spcAft>
              <a:defRPr/>
            </a:pPr>
            <a:r>
              <a:rPr lang="en-US" sz="1000" b="1" dirty="0">
                <a:latin typeface="+mn-lt"/>
              </a:rPr>
              <a:t>Source: </a:t>
            </a:r>
            <a:r>
              <a:rPr lang="en-US" sz="1000" dirty="0">
                <a:latin typeface="+mn-lt"/>
              </a:rPr>
              <a:t> Boucher HW, Talbot GH, Benjamin DK Jr., et al. 10 × '20 Progress—Development of new drugs active against gram-negative bacilli: an update from the Infectious Diseases Society of America. </a:t>
            </a:r>
            <a:r>
              <a:rPr lang="en-US" sz="1000" dirty="0" err="1">
                <a:latin typeface="+mn-lt"/>
              </a:rPr>
              <a:t>Clin</a:t>
            </a:r>
            <a:r>
              <a:rPr lang="en-US" sz="1000" dirty="0">
                <a:latin typeface="+mn-lt"/>
              </a:rPr>
              <a:t> Infect Dis. 2013 Jun;56(12):1685-94.  </a:t>
            </a:r>
          </a:p>
        </p:txBody>
      </p:sp>
      <p:sp>
        <p:nvSpPr>
          <p:cNvPr id="10" name="Footer Placeholder 4">
            <a:extLst>
              <a:ext uri="{FF2B5EF4-FFF2-40B4-BE49-F238E27FC236}">
                <a16:creationId xmlns:a16="http://schemas.microsoft.com/office/drawing/2014/main" id="{81AABD60-1BA7-4F4D-810A-959B0C8ACA4E}"/>
              </a:ext>
            </a:extLst>
          </p:cNvPr>
          <p:cNvSpPr txBox="1">
            <a:spLocks/>
          </p:cNvSpPr>
          <p:nvPr/>
        </p:nvSpPr>
        <p:spPr>
          <a:xfrm>
            <a:off x="1221029" y="6133927"/>
            <a:ext cx="3429000" cy="413809"/>
          </a:xfrm>
          <a:prstGeom prst="rect">
            <a:avLst/>
          </a:prstGeom>
        </p:spPr>
        <p:txBody>
          <a:bodyPr vert="horz" lIns="101872" tIns="50936" rIns="101872" bIns="50936" rtlCol="0" anchor="ctr"/>
          <a:lstStyle>
            <a:defPPr>
              <a:defRPr lang="en-US"/>
            </a:defPPr>
            <a:lvl1pPr marL="0" algn="l" defTabSz="914400" rtl="0" eaLnBrk="1" latinLnBrk="0" hangingPunct="1">
              <a:defRPr sz="13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t>Nursing Home Antimicrobial Stewardship Guide</a:t>
            </a:r>
          </a:p>
          <a:p>
            <a:r>
              <a:rPr lang="en-US" sz="1100"/>
              <a:t>Determine Whether To Treat</a:t>
            </a:r>
            <a:endParaRPr lang="en-US" sz="1100" dirty="0"/>
          </a:p>
        </p:txBody>
      </p:sp>
    </p:spTree>
    <p:extLst>
      <p:ext uri="{BB962C8B-B14F-4D97-AF65-F5344CB8AC3E}">
        <p14:creationId xmlns:p14="http://schemas.microsoft.com/office/powerpoint/2010/main" val="7854895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DCFE3E-2275-4607-96BD-689F08313DD5}"/>
              </a:ext>
            </a:extLst>
          </p:cNvPr>
          <p:cNvSpPr/>
          <p:nvPr/>
        </p:nvSpPr>
        <p:spPr>
          <a:xfrm>
            <a:off x="112755" y="131072"/>
            <a:ext cx="11726563"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Chart, bar chart&#10;&#10;Description automatically generated">
            <a:extLst>
              <a:ext uri="{FF2B5EF4-FFF2-40B4-BE49-F238E27FC236}">
                <a16:creationId xmlns:a16="http://schemas.microsoft.com/office/drawing/2014/main" id="{29F050BE-1182-4FE0-9440-FB1B10224BE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4137" y="374611"/>
            <a:ext cx="9523797" cy="6312455"/>
          </a:xfrm>
        </p:spPr>
      </p:pic>
    </p:spTree>
    <p:extLst>
      <p:ext uri="{BB962C8B-B14F-4D97-AF65-F5344CB8AC3E}">
        <p14:creationId xmlns:p14="http://schemas.microsoft.com/office/powerpoint/2010/main" val="4261065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9" y="15100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12" name="TextBox 12"/>
          <p:cNvSpPr txBox="1"/>
          <p:nvPr/>
        </p:nvSpPr>
        <p:spPr>
          <a:xfrm>
            <a:off x="781325" y="1005259"/>
            <a:ext cx="4051932" cy="4308872"/>
          </a:xfrm>
          <a:prstGeom prst="rect">
            <a:avLst/>
          </a:prstGeom>
        </p:spPr>
        <p:txBody>
          <a:bodyPr wrap="square" lIns="0" tIns="0" rIns="0" bIns="0" rtlCol="0" anchor="t">
            <a:spAutoFit/>
          </a:bodyPr>
          <a:lstStyle/>
          <a:p>
            <a:pPr>
              <a:spcAft>
                <a:spcPts val="600"/>
              </a:spcAft>
            </a:pPr>
            <a:r>
              <a:rPr lang="en-US" sz="3500" b="1" u="sng" spc="100" dirty="0">
                <a:solidFill>
                  <a:srgbClr val="162942"/>
                </a:solidFill>
              </a:rPr>
              <a:t>Sloane et. al Comparison of Screening Tools with Hospital Sepsis Diagnosis for 59 Patients Transferred to Acute Care from SNF</a:t>
            </a:r>
          </a:p>
        </p:txBody>
      </p:sp>
      <p:pic>
        <p:nvPicPr>
          <p:cNvPr id="3" name="Picture 2" descr="Table&#10;&#10;Description automatically generated">
            <a:extLst>
              <a:ext uri="{FF2B5EF4-FFF2-40B4-BE49-F238E27FC236}">
                <a16:creationId xmlns:a16="http://schemas.microsoft.com/office/drawing/2014/main" id="{3EA86E2B-60C8-4B1B-BBAE-1DB7122EC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4016" y="422409"/>
            <a:ext cx="6536511" cy="5717698"/>
          </a:xfrm>
          <a:prstGeom prst="rect">
            <a:avLst/>
          </a:prstGeom>
        </p:spPr>
      </p:pic>
    </p:spTree>
    <p:extLst>
      <p:ext uri="{BB962C8B-B14F-4D97-AF65-F5344CB8AC3E}">
        <p14:creationId xmlns:p14="http://schemas.microsoft.com/office/powerpoint/2010/main" val="13730264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9209" y="0"/>
            <a:ext cx="2181887" cy="6858000"/>
            <a:chOff x="0" y="0"/>
            <a:chExt cx="1107106" cy="3479800"/>
          </a:xfrm>
        </p:grpSpPr>
        <p:sp>
          <p:nvSpPr>
            <p:cNvPr id="3" name="Freeform 3"/>
            <p:cNvSpPr/>
            <p:nvPr/>
          </p:nvSpPr>
          <p:spPr>
            <a:xfrm>
              <a:off x="0" y="0"/>
              <a:ext cx="1107106" cy="3479800"/>
            </a:xfrm>
            <a:custGeom>
              <a:avLst/>
              <a:gdLst/>
              <a:ahLst/>
              <a:cxnLst/>
              <a:rect l="l" t="t" r="r" b="b"/>
              <a:pathLst>
                <a:path w="1107106" h="3479800">
                  <a:moveTo>
                    <a:pt x="982646" y="3479800"/>
                  </a:moveTo>
                  <a:lnTo>
                    <a:pt x="124460" y="3479800"/>
                  </a:lnTo>
                  <a:cubicBezTo>
                    <a:pt x="55880" y="3479800"/>
                    <a:pt x="0" y="3423920"/>
                    <a:pt x="0" y="3355340"/>
                  </a:cubicBezTo>
                  <a:lnTo>
                    <a:pt x="0" y="124460"/>
                  </a:lnTo>
                  <a:cubicBezTo>
                    <a:pt x="0" y="55880"/>
                    <a:pt x="55880" y="0"/>
                    <a:pt x="124460" y="0"/>
                  </a:cubicBezTo>
                  <a:lnTo>
                    <a:pt x="982646" y="0"/>
                  </a:lnTo>
                  <a:cubicBezTo>
                    <a:pt x="1051226" y="0"/>
                    <a:pt x="1107106" y="55880"/>
                    <a:pt x="1107106" y="124460"/>
                  </a:cubicBezTo>
                  <a:lnTo>
                    <a:pt x="1107106" y="3355340"/>
                  </a:lnTo>
                  <a:cubicBezTo>
                    <a:pt x="1107106" y="3423920"/>
                    <a:pt x="1051226" y="3479800"/>
                    <a:pt x="982646" y="3479800"/>
                  </a:cubicBezTo>
                  <a:close/>
                </a:path>
              </a:pathLst>
            </a:custGeom>
            <a:solidFill>
              <a:srgbClr val="3C53AC"/>
            </a:solidFill>
          </p:spPr>
          <p:txBody>
            <a:bodyPr/>
            <a:lstStyle/>
            <a:p>
              <a:endParaRPr lang="en-US" sz="1200" dirty="0"/>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grpSp>
        <p:nvGrpSpPr>
          <p:cNvPr id="6" name="Group 6"/>
          <p:cNvGrpSpPr/>
          <p:nvPr/>
        </p:nvGrpSpPr>
        <p:grpSpPr>
          <a:xfrm rot="-10800000">
            <a:off x="1828795" y="971051"/>
            <a:ext cx="10007604" cy="4839198"/>
            <a:chOff x="0" y="0"/>
            <a:chExt cx="2354580" cy="153670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grpSpPr>
        <p:sp>
          <p:nvSpPr>
            <p:cNvPr id="7" name="Freeform 7"/>
            <p:cNvSpPr/>
            <p:nvPr/>
          </p:nvSpPr>
          <p:spPr>
            <a:xfrm>
              <a:off x="0" y="0"/>
              <a:ext cx="2353310" cy="1536708"/>
            </a:xfrm>
            <a:custGeom>
              <a:avLst/>
              <a:gdLst/>
              <a:ahLst/>
              <a:cxnLst/>
              <a:rect l="l" t="t" r="r" b="b"/>
              <a:pathLst>
                <a:path w="2353310" h="1536708">
                  <a:moveTo>
                    <a:pt x="784860" y="1469398"/>
                  </a:moveTo>
                  <a:cubicBezTo>
                    <a:pt x="905510" y="1510038"/>
                    <a:pt x="1042670" y="1536708"/>
                    <a:pt x="1177290" y="1536708"/>
                  </a:cubicBezTo>
                  <a:cubicBezTo>
                    <a:pt x="1311910" y="1536708"/>
                    <a:pt x="1441450" y="1513848"/>
                    <a:pt x="1560830" y="1473208"/>
                  </a:cubicBezTo>
                  <a:cubicBezTo>
                    <a:pt x="1563370" y="1471938"/>
                    <a:pt x="1565910" y="1471938"/>
                    <a:pt x="1568450" y="1470668"/>
                  </a:cubicBezTo>
                  <a:cubicBezTo>
                    <a:pt x="2016760" y="1308108"/>
                    <a:pt x="2346960" y="878848"/>
                    <a:pt x="2353310" y="381297"/>
                  </a:cubicBezTo>
                  <a:lnTo>
                    <a:pt x="2353310" y="0"/>
                  </a:lnTo>
                  <a:lnTo>
                    <a:pt x="0" y="0"/>
                  </a:lnTo>
                  <a:lnTo>
                    <a:pt x="0" y="381052"/>
                  </a:lnTo>
                  <a:cubicBezTo>
                    <a:pt x="6350" y="881388"/>
                    <a:pt x="331470" y="1310648"/>
                    <a:pt x="784860" y="1469398"/>
                  </a:cubicBezTo>
                  <a:close/>
                </a:path>
              </a:pathLst>
            </a:custGeom>
            <a:grpFill/>
          </p:spPr>
        </p:sp>
      </p:grpSp>
      <p:sp>
        <p:nvSpPr>
          <p:cNvPr id="9" name="TextBox 9"/>
          <p:cNvSpPr txBox="1"/>
          <p:nvPr/>
        </p:nvSpPr>
        <p:spPr>
          <a:xfrm>
            <a:off x="2575775" y="2814458"/>
            <a:ext cx="9065892" cy="1392432"/>
          </a:xfrm>
          <a:prstGeom prst="rect">
            <a:avLst/>
          </a:prstGeom>
        </p:spPr>
        <p:txBody>
          <a:bodyPr wrap="square" lIns="0" tIns="0" rIns="0" bIns="0" rtlCol="0" anchor="t">
            <a:spAutoFit/>
          </a:bodyPr>
          <a:lstStyle/>
          <a:p>
            <a:pPr>
              <a:lnSpc>
                <a:spcPts val="5412"/>
              </a:lnSpc>
            </a:pPr>
            <a:r>
              <a:rPr lang="en-US" sz="5334" b="1" dirty="0">
                <a:solidFill>
                  <a:srgbClr val="162942"/>
                </a:solidFill>
                <a:cs typeface="Times New Roman" panose="02020603050405020304" pitchFamily="18" charset="0"/>
              </a:rPr>
              <a:t>Limitations, Barriers &amp; Facilitators </a:t>
            </a:r>
            <a:endParaRPr lang="en-US" sz="4920" b="1" dirty="0">
              <a:solidFill>
                <a:srgbClr val="162942"/>
              </a:solidFill>
            </a:endParaRPr>
          </a:p>
        </p:txBody>
      </p:sp>
      <p:sp>
        <p:nvSpPr>
          <p:cNvPr id="8" name="AutoShape 5">
            <a:extLst>
              <a:ext uri="{FF2B5EF4-FFF2-40B4-BE49-F238E27FC236}">
                <a16:creationId xmlns:a16="http://schemas.microsoft.com/office/drawing/2014/main" id="{95F2C9F9-1CED-4439-A584-DDC0279CA7CD}"/>
              </a:ext>
            </a:extLst>
          </p:cNvPr>
          <p:cNvSpPr/>
          <p:nvPr/>
        </p:nvSpPr>
        <p:spPr>
          <a:xfrm>
            <a:off x="2018882" y="869796"/>
            <a:ext cx="9487318" cy="6350"/>
          </a:xfrm>
          <a:prstGeom prst="rect">
            <a:avLst/>
          </a:prstGeom>
          <a:solidFill>
            <a:srgbClr val="162942"/>
          </a:solidFill>
        </p:spPr>
      </p:sp>
      <p:sp>
        <p:nvSpPr>
          <p:cNvPr id="10" name="TextBox 11">
            <a:extLst>
              <a:ext uri="{FF2B5EF4-FFF2-40B4-BE49-F238E27FC236}">
                <a16:creationId xmlns:a16="http://schemas.microsoft.com/office/drawing/2014/main" id="{D9481F89-84D2-4D56-932A-43F9077329E8}"/>
              </a:ext>
            </a:extLst>
          </p:cNvPr>
          <p:cNvSpPr txBox="1"/>
          <p:nvPr/>
        </p:nvSpPr>
        <p:spPr>
          <a:xfrm>
            <a:off x="8113713" y="496994"/>
            <a:ext cx="3392487" cy="277640"/>
          </a:xfrm>
          <a:prstGeom prst="rect">
            <a:avLst/>
          </a:prstGeom>
        </p:spPr>
        <p:txBody>
          <a:bodyPr lIns="0" tIns="0" rIns="0" bIns="0" rtlCol="0" anchor="t">
            <a:spAutoFit/>
          </a:bodyPr>
          <a:lstStyle/>
          <a:p>
            <a:pPr algn="r">
              <a:lnSpc>
                <a:spcPts val="2333"/>
              </a:lnSpc>
            </a:pPr>
            <a:r>
              <a:rPr lang="en-US" sz="1667" spc="167" dirty="0">
                <a:solidFill>
                  <a:srgbClr val="162942"/>
                </a:solidFill>
              </a:rPr>
              <a:t>MARCH , 2021</a:t>
            </a:r>
          </a:p>
        </p:txBody>
      </p:sp>
      <p:sp>
        <p:nvSpPr>
          <p:cNvPr id="11" name="TextBox 12">
            <a:extLst>
              <a:ext uri="{FF2B5EF4-FFF2-40B4-BE49-F238E27FC236}">
                <a16:creationId xmlns:a16="http://schemas.microsoft.com/office/drawing/2014/main" id="{2C8DC163-B8B5-4480-BAA4-8F2C1E8DB5CB}"/>
              </a:ext>
            </a:extLst>
          </p:cNvPr>
          <p:cNvSpPr txBox="1"/>
          <p:nvPr/>
        </p:nvSpPr>
        <p:spPr>
          <a:xfrm>
            <a:off x="2018882" y="496994"/>
            <a:ext cx="5320081" cy="277897"/>
          </a:xfrm>
          <a:prstGeom prst="rect">
            <a:avLst/>
          </a:prstGeom>
        </p:spPr>
        <p:txBody>
          <a:bodyPr lIns="0" tIns="0" rIns="0" bIns="0" rtlCol="0" anchor="t">
            <a:spAutoFit/>
          </a:bodyPr>
          <a:lstStyle/>
          <a:p>
            <a:pPr>
              <a:lnSpc>
                <a:spcPts val="2341"/>
              </a:lnSpc>
            </a:pPr>
            <a:r>
              <a:rPr lang="en-US" sz="1673" spc="167" dirty="0">
                <a:solidFill>
                  <a:srgbClr val="162942"/>
                </a:solidFill>
              </a:rPr>
              <a:t>Sepsis Training Day 2</a:t>
            </a:r>
          </a:p>
        </p:txBody>
      </p:sp>
    </p:spTree>
    <p:extLst>
      <p:ext uri="{BB962C8B-B14F-4D97-AF65-F5344CB8AC3E}">
        <p14:creationId xmlns:p14="http://schemas.microsoft.com/office/powerpoint/2010/main" val="9970743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258E5-92C7-4F0B-8915-D10B89F1376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5544203-3C23-4702-8884-A238DC76289F}"/>
              </a:ext>
            </a:extLst>
          </p:cNvPr>
          <p:cNvSpPr>
            <a:spLocks noGrp="1"/>
          </p:cNvSpPr>
          <p:nvPr>
            <p:ph type="subTitle" idx="1"/>
          </p:nvPr>
        </p:nvSpPr>
        <p:spPr/>
        <p:txBody>
          <a:bodyPr/>
          <a:lstStyle/>
          <a:p>
            <a:endParaRPr lang="en-US"/>
          </a:p>
        </p:txBody>
      </p:sp>
      <p:pic>
        <p:nvPicPr>
          <p:cNvPr id="5" name="Picture 4" descr="Table&#10;&#10;Description automatically generated">
            <a:extLst>
              <a:ext uri="{FF2B5EF4-FFF2-40B4-BE49-F238E27FC236}">
                <a16:creationId xmlns:a16="http://schemas.microsoft.com/office/drawing/2014/main" id="{31DCE8E9-9561-4557-B532-ED3B798D2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58" y="1122363"/>
            <a:ext cx="11126164" cy="5471634"/>
          </a:xfrm>
          <a:prstGeom prst="rect">
            <a:avLst/>
          </a:prstGeom>
        </p:spPr>
      </p:pic>
      <p:sp>
        <p:nvSpPr>
          <p:cNvPr id="6" name="TextBox 5">
            <a:extLst>
              <a:ext uri="{FF2B5EF4-FFF2-40B4-BE49-F238E27FC236}">
                <a16:creationId xmlns:a16="http://schemas.microsoft.com/office/drawing/2014/main" id="{E9904167-1BFB-4412-A434-5E2C3522AE9C}"/>
              </a:ext>
            </a:extLst>
          </p:cNvPr>
          <p:cNvSpPr txBox="1"/>
          <p:nvPr/>
        </p:nvSpPr>
        <p:spPr>
          <a:xfrm>
            <a:off x="319558" y="243840"/>
            <a:ext cx="10571962" cy="630942"/>
          </a:xfrm>
          <a:prstGeom prst="rect">
            <a:avLst/>
          </a:prstGeom>
          <a:noFill/>
        </p:spPr>
        <p:txBody>
          <a:bodyPr wrap="square" rtlCol="0">
            <a:spAutoFit/>
          </a:bodyPr>
          <a:lstStyle/>
          <a:p>
            <a:r>
              <a:rPr lang="en-US" sz="3500" u="sng" dirty="0"/>
              <a:t>Vital Signs </a:t>
            </a:r>
          </a:p>
        </p:txBody>
      </p:sp>
    </p:spTree>
    <p:extLst>
      <p:ext uri="{BB962C8B-B14F-4D97-AF65-F5344CB8AC3E}">
        <p14:creationId xmlns:p14="http://schemas.microsoft.com/office/powerpoint/2010/main" val="1808811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EDBB7-6D2E-40F3-B7FD-0BF8853EBCCE}"/>
              </a:ext>
            </a:extLst>
          </p:cNvPr>
          <p:cNvSpPr>
            <a:spLocks noGrp="1"/>
          </p:cNvSpPr>
          <p:nvPr>
            <p:ph type="title"/>
          </p:nvPr>
        </p:nvSpPr>
        <p:spPr/>
        <p:txBody>
          <a:bodyPr/>
          <a:lstStyle/>
          <a:p>
            <a:r>
              <a:rPr lang="en-US" u="sng" dirty="0"/>
              <a:t>Lower Respiratory Infection </a:t>
            </a:r>
          </a:p>
        </p:txBody>
      </p:sp>
      <p:pic>
        <p:nvPicPr>
          <p:cNvPr id="5" name="Content Placeholder 4" descr="Table&#10;&#10;Description automatically generated">
            <a:extLst>
              <a:ext uri="{FF2B5EF4-FFF2-40B4-BE49-F238E27FC236}">
                <a16:creationId xmlns:a16="http://schemas.microsoft.com/office/drawing/2014/main" id="{78162D1B-9C13-42EC-91BA-EE183BFC820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114550"/>
            <a:ext cx="10515600" cy="2628899"/>
          </a:xfrm>
        </p:spPr>
      </p:pic>
    </p:spTree>
    <p:extLst>
      <p:ext uri="{BB962C8B-B14F-4D97-AF65-F5344CB8AC3E}">
        <p14:creationId xmlns:p14="http://schemas.microsoft.com/office/powerpoint/2010/main" val="6014601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with medium confidence">
            <a:extLst>
              <a:ext uri="{FF2B5EF4-FFF2-40B4-BE49-F238E27FC236}">
                <a16:creationId xmlns:a16="http://schemas.microsoft.com/office/drawing/2014/main" id="{119A84E2-D8C4-48E6-9BA8-AE13BBE44EB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5440" y="965201"/>
            <a:ext cx="8544560" cy="5892799"/>
          </a:xfrm>
        </p:spPr>
      </p:pic>
      <p:sp>
        <p:nvSpPr>
          <p:cNvPr id="6" name="Title 1">
            <a:extLst>
              <a:ext uri="{FF2B5EF4-FFF2-40B4-BE49-F238E27FC236}">
                <a16:creationId xmlns:a16="http://schemas.microsoft.com/office/drawing/2014/main" id="{FA111BAE-C9D8-43ED-B1FF-A828A3DDA3E3}"/>
              </a:ext>
            </a:extLst>
          </p:cNvPr>
          <p:cNvSpPr>
            <a:spLocks noGrp="1"/>
          </p:cNvSpPr>
          <p:nvPr>
            <p:ph type="title"/>
          </p:nvPr>
        </p:nvSpPr>
        <p:spPr>
          <a:xfrm>
            <a:off x="228600" y="-203835"/>
            <a:ext cx="10515600" cy="1325563"/>
          </a:xfrm>
        </p:spPr>
        <p:txBody>
          <a:bodyPr/>
          <a:lstStyle/>
          <a:p>
            <a:r>
              <a:rPr lang="en-US" u="sng" dirty="0"/>
              <a:t>Lower Respiratory Infection Continued </a:t>
            </a:r>
          </a:p>
        </p:txBody>
      </p:sp>
    </p:spTree>
    <p:extLst>
      <p:ext uri="{BB962C8B-B14F-4D97-AF65-F5344CB8AC3E}">
        <p14:creationId xmlns:p14="http://schemas.microsoft.com/office/powerpoint/2010/main" val="39828203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037A-0BE7-41CE-9282-688E3E21976C}"/>
              </a:ext>
            </a:extLst>
          </p:cNvPr>
          <p:cNvSpPr>
            <a:spLocks noGrp="1"/>
          </p:cNvSpPr>
          <p:nvPr>
            <p:ph type="title"/>
          </p:nvPr>
        </p:nvSpPr>
        <p:spPr/>
        <p:txBody>
          <a:bodyPr/>
          <a:lstStyle/>
          <a:p>
            <a:r>
              <a:rPr lang="en-US" u="sng" dirty="0"/>
              <a:t>UTI</a:t>
            </a:r>
          </a:p>
        </p:txBody>
      </p:sp>
      <p:pic>
        <p:nvPicPr>
          <p:cNvPr id="9" name="Content Placeholder 8" descr="Table&#10;&#10;Description automatically generated">
            <a:extLst>
              <a:ext uri="{FF2B5EF4-FFF2-40B4-BE49-F238E27FC236}">
                <a16:creationId xmlns:a16="http://schemas.microsoft.com/office/drawing/2014/main" id="{A5140C34-74EA-4BEE-AB65-1E45D86EF15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685"/>
          <a:stretch/>
        </p:blipFill>
        <p:spPr>
          <a:xfrm>
            <a:off x="2989628" y="290596"/>
            <a:ext cx="8564309" cy="6333724"/>
          </a:xfrm>
        </p:spPr>
      </p:pic>
    </p:spTree>
    <p:extLst>
      <p:ext uri="{BB962C8B-B14F-4D97-AF65-F5344CB8AC3E}">
        <p14:creationId xmlns:p14="http://schemas.microsoft.com/office/powerpoint/2010/main" val="38261686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16EAB-7D5F-41D8-8C5A-53ECD3D2BD19}"/>
              </a:ext>
            </a:extLst>
          </p:cNvPr>
          <p:cNvSpPr>
            <a:spLocks noGrp="1"/>
          </p:cNvSpPr>
          <p:nvPr>
            <p:ph type="title"/>
          </p:nvPr>
        </p:nvSpPr>
        <p:spPr>
          <a:xfrm>
            <a:off x="584200" y="27305"/>
            <a:ext cx="10515600" cy="1325563"/>
          </a:xfrm>
        </p:spPr>
        <p:txBody>
          <a:bodyPr/>
          <a:lstStyle/>
          <a:p>
            <a:r>
              <a:rPr lang="en-US" u="sng" dirty="0"/>
              <a:t>UTI Continued </a:t>
            </a:r>
          </a:p>
        </p:txBody>
      </p:sp>
      <p:pic>
        <p:nvPicPr>
          <p:cNvPr id="9" name="Content Placeholder 8" descr="Text&#10;&#10;Description automatically generated">
            <a:extLst>
              <a:ext uri="{FF2B5EF4-FFF2-40B4-BE49-F238E27FC236}">
                <a16:creationId xmlns:a16="http://schemas.microsoft.com/office/drawing/2014/main" id="{CEA5201A-692D-4F6B-8ACF-16663DD054A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075347"/>
            <a:ext cx="10515600" cy="3851894"/>
          </a:xfrm>
        </p:spPr>
      </p:pic>
    </p:spTree>
    <p:extLst>
      <p:ext uri="{BB962C8B-B14F-4D97-AF65-F5344CB8AC3E}">
        <p14:creationId xmlns:p14="http://schemas.microsoft.com/office/powerpoint/2010/main" val="42524484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D46A-4E28-4C3D-8166-35305F012B03}"/>
              </a:ext>
            </a:extLst>
          </p:cNvPr>
          <p:cNvSpPr>
            <a:spLocks noGrp="1"/>
          </p:cNvSpPr>
          <p:nvPr>
            <p:ph type="title"/>
          </p:nvPr>
        </p:nvSpPr>
        <p:spPr/>
        <p:txBody>
          <a:bodyPr/>
          <a:lstStyle/>
          <a:p>
            <a:r>
              <a:rPr lang="en-US" u="sng" dirty="0"/>
              <a:t>GI</a:t>
            </a:r>
          </a:p>
        </p:txBody>
      </p:sp>
      <p:pic>
        <p:nvPicPr>
          <p:cNvPr id="5" name="Content Placeholder 4" descr="Text&#10;&#10;Description automatically generated">
            <a:extLst>
              <a:ext uri="{FF2B5EF4-FFF2-40B4-BE49-F238E27FC236}">
                <a16:creationId xmlns:a16="http://schemas.microsoft.com/office/drawing/2014/main" id="{672B9A17-3292-42B5-AE07-B362E7645A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88800" y="240337"/>
            <a:ext cx="8234800" cy="6377326"/>
          </a:xfrm>
        </p:spPr>
      </p:pic>
    </p:spTree>
    <p:extLst>
      <p:ext uri="{BB962C8B-B14F-4D97-AF65-F5344CB8AC3E}">
        <p14:creationId xmlns:p14="http://schemas.microsoft.com/office/powerpoint/2010/main" val="17242426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9" y="127645"/>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73480" y="1686037"/>
            <a:ext cx="9487318" cy="6350"/>
          </a:xfrm>
          <a:prstGeom prst="rect">
            <a:avLst/>
          </a:prstGeom>
          <a:solidFill>
            <a:srgbClr val="162942"/>
          </a:solidFill>
        </p:spPr>
      </p:sp>
      <p:sp>
        <p:nvSpPr>
          <p:cNvPr id="12" name="TextBox 12"/>
          <p:cNvSpPr txBox="1"/>
          <p:nvPr/>
        </p:nvSpPr>
        <p:spPr>
          <a:xfrm>
            <a:off x="1171372" y="454931"/>
            <a:ext cx="10073312" cy="1231106"/>
          </a:xfrm>
          <a:prstGeom prst="rect">
            <a:avLst/>
          </a:prstGeom>
        </p:spPr>
        <p:txBody>
          <a:bodyPr wrap="square" lIns="0" tIns="0" rIns="0" bIns="0" rtlCol="0" anchor="t">
            <a:spAutoFit/>
          </a:bodyPr>
          <a:lstStyle/>
          <a:p>
            <a:pPr>
              <a:spcAft>
                <a:spcPts val="600"/>
              </a:spcAft>
            </a:pPr>
            <a:r>
              <a:rPr lang="en-US" sz="4000" b="1" spc="100" dirty="0">
                <a:solidFill>
                  <a:srgbClr val="162942"/>
                </a:solidFill>
              </a:rPr>
              <a:t>INTERACT Guidance on Identification &amp; Management of Infections  </a:t>
            </a:r>
          </a:p>
        </p:txBody>
      </p:sp>
      <p:sp>
        <p:nvSpPr>
          <p:cNvPr id="2" name="TextBox 1">
            <a:extLst>
              <a:ext uri="{FF2B5EF4-FFF2-40B4-BE49-F238E27FC236}">
                <a16:creationId xmlns:a16="http://schemas.microsoft.com/office/drawing/2014/main" id="{83FEE3CF-2D4C-4977-A0F6-38D6ED015543}"/>
              </a:ext>
            </a:extLst>
          </p:cNvPr>
          <p:cNvSpPr txBox="1"/>
          <p:nvPr/>
        </p:nvSpPr>
        <p:spPr>
          <a:xfrm>
            <a:off x="781325" y="1812598"/>
            <a:ext cx="10861249" cy="4917757"/>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For Vital signs INTERACT compares their tool with standards on infection identification designed by </a:t>
            </a:r>
            <a:r>
              <a:rPr lang="en-US" sz="3000" dirty="0" err="1">
                <a:effectLst/>
                <a:latin typeface="Calibri" panose="020F0502020204030204" pitchFamily="34" charset="0"/>
                <a:ea typeface="Calibri" panose="020F0502020204030204" pitchFamily="34" charset="0"/>
                <a:cs typeface="Calibri" panose="020F0502020204030204" pitchFamily="34" charset="0"/>
              </a:rPr>
              <a:t>McGreer</a:t>
            </a:r>
            <a:r>
              <a:rPr lang="en-US" sz="3000" dirty="0">
                <a:effectLst/>
                <a:latin typeface="Calibri" panose="020F0502020204030204" pitchFamily="34" charset="0"/>
                <a:ea typeface="Calibri" panose="020F0502020204030204" pitchFamily="34" charset="0"/>
                <a:cs typeface="Calibri" panose="020F0502020204030204" pitchFamily="34" charset="0"/>
              </a:rPr>
              <a:t> Surveillance Criteria published in 2012 and with the AHRQ Minimum Criteria for Infections Toolkit</a:t>
            </a:r>
          </a:p>
          <a:p>
            <a:pPr marR="0" lvl="0">
              <a:lnSpc>
                <a:spcPct val="107000"/>
              </a:lnSpc>
              <a:spcBef>
                <a:spcPts val="0"/>
              </a:spcBef>
              <a:spcAft>
                <a:spcPts val="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For Lower Respiratory Tract Infections and For Urinary Tract Infections, Loeb criteria are added for comparison</a:t>
            </a:r>
          </a:p>
          <a:p>
            <a:pPr marR="0" lvl="0">
              <a:lnSpc>
                <a:spcPct val="107000"/>
              </a:lnSpc>
              <a:spcBef>
                <a:spcPts val="0"/>
              </a:spcBef>
              <a:spcAft>
                <a:spcPts val="0"/>
              </a:spcAft>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For Gastrointestinal Infections Interact and </a:t>
            </a:r>
            <a:r>
              <a:rPr lang="en-US" sz="3000" dirty="0" err="1">
                <a:effectLst/>
                <a:latin typeface="Calibri" panose="020F0502020204030204" pitchFamily="34" charset="0"/>
                <a:ea typeface="Calibri" panose="020F0502020204030204" pitchFamily="34" charset="0"/>
                <a:cs typeface="Calibri" panose="020F0502020204030204" pitchFamily="34" charset="0"/>
              </a:rPr>
              <a:t>McGreer</a:t>
            </a:r>
            <a:r>
              <a:rPr lang="en-US" sz="3000" dirty="0">
                <a:effectLst/>
                <a:latin typeface="Calibri" panose="020F0502020204030204" pitchFamily="34" charset="0"/>
                <a:ea typeface="Calibri" panose="020F0502020204030204" pitchFamily="34" charset="0"/>
                <a:cs typeface="Calibri" panose="020F0502020204030204" pitchFamily="34" charset="0"/>
              </a:rPr>
              <a:t> are compared</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415827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9" y="127645"/>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73480" y="1686037"/>
            <a:ext cx="9487318" cy="6350"/>
          </a:xfrm>
          <a:prstGeom prst="rect">
            <a:avLst/>
          </a:prstGeom>
          <a:solidFill>
            <a:srgbClr val="162942"/>
          </a:solidFill>
        </p:spPr>
      </p:sp>
      <p:sp>
        <p:nvSpPr>
          <p:cNvPr id="12" name="TextBox 12"/>
          <p:cNvSpPr txBox="1"/>
          <p:nvPr/>
        </p:nvSpPr>
        <p:spPr>
          <a:xfrm>
            <a:off x="1171372" y="454931"/>
            <a:ext cx="10073312" cy="1231106"/>
          </a:xfrm>
          <a:prstGeom prst="rect">
            <a:avLst/>
          </a:prstGeom>
        </p:spPr>
        <p:txBody>
          <a:bodyPr wrap="square" lIns="0" tIns="0" rIns="0" bIns="0" rtlCol="0" anchor="t">
            <a:spAutoFit/>
          </a:bodyPr>
          <a:lstStyle/>
          <a:p>
            <a:pPr>
              <a:spcAft>
                <a:spcPts val="600"/>
              </a:spcAft>
            </a:pPr>
            <a:r>
              <a:rPr lang="en-US" sz="4000" b="1" spc="100" dirty="0">
                <a:solidFill>
                  <a:srgbClr val="162942"/>
                </a:solidFill>
              </a:rPr>
              <a:t>INTERACT Guidance on Identification &amp; Management of Infections  </a:t>
            </a:r>
          </a:p>
        </p:txBody>
      </p:sp>
      <p:sp>
        <p:nvSpPr>
          <p:cNvPr id="2" name="TextBox 1">
            <a:extLst>
              <a:ext uri="{FF2B5EF4-FFF2-40B4-BE49-F238E27FC236}">
                <a16:creationId xmlns:a16="http://schemas.microsoft.com/office/drawing/2014/main" id="{83FEE3CF-2D4C-4977-A0F6-38D6ED015543}"/>
              </a:ext>
            </a:extLst>
          </p:cNvPr>
          <p:cNvSpPr txBox="1"/>
          <p:nvPr/>
        </p:nvSpPr>
        <p:spPr>
          <a:xfrm>
            <a:off x="781325" y="1812598"/>
            <a:ext cx="10861249" cy="4669227"/>
          </a:xfrm>
          <a:prstGeom prst="rect">
            <a:avLst/>
          </a:prstGeom>
          <a:noFill/>
        </p:spPr>
        <p:txBody>
          <a:bodyPr wrap="square" rtlCol="0">
            <a:spAutoFit/>
          </a:bodyPr>
          <a:lstStyle/>
          <a:p>
            <a:pPr marL="285750" marR="0" indent="-285750">
              <a:lnSpc>
                <a:spcPct val="107000"/>
              </a:lnSpc>
              <a:spcBef>
                <a:spcPts val="0"/>
              </a:spcBef>
              <a:spcAft>
                <a:spcPts val="800"/>
              </a:spcAft>
              <a:buFont typeface="Arial" panose="020B0604020202020204" pitchFamily="34" charset="0"/>
              <a:buChar char="•"/>
            </a:pPr>
            <a:r>
              <a:rPr lang="en-US" sz="2300" dirty="0">
                <a:effectLst/>
                <a:latin typeface="Calibri" panose="020F0502020204030204" pitchFamily="34" charset="0"/>
                <a:ea typeface="Calibri" panose="020F0502020204030204" pitchFamily="34" charset="0"/>
                <a:cs typeface="Calibri" panose="020F0502020204030204" pitchFamily="34" charset="0"/>
              </a:rPr>
              <a:t>For each common site of infection that has the potential to lead to sepsis INTERACT provides some recognition tools that are simple and easy to implement</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2300" dirty="0">
                <a:effectLst/>
                <a:latin typeface="Calibri" panose="020F0502020204030204" pitchFamily="34" charset="0"/>
                <a:ea typeface="Calibri" panose="020F0502020204030204" pitchFamily="34" charset="0"/>
                <a:cs typeface="Calibri" panose="020F0502020204030204" pitchFamily="34" charset="0"/>
              </a:rPr>
              <a:t>For higher level providers such as Nurse Practitioners and Physicians the </a:t>
            </a:r>
            <a:r>
              <a:rPr lang="en-US" sz="2300" dirty="0" err="1">
                <a:effectLst/>
                <a:latin typeface="Calibri" panose="020F0502020204030204" pitchFamily="34" charset="0"/>
                <a:ea typeface="Calibri" panose="020F0502020204030204" pitchFamily="34" charset="0"/>
                <a:cs typeface="Calibri" panose="020F0502020204030204" pitchFamily="34" charset="0"/>
              </a:rPr>
              <a:t>McGreer</a:t>
            </a:r>
            <a:r>
              <a:rPr lang="en-US" sz="2300" dirty="0">
                <a:effectLst/>
                <a:latin typeface="Calibri" panose="020F0502020204030204" pitchFamily="34" charset="0"/>
                <a:ea typeface="Calibri" panose="020F0502020204030204" pitchFamily="34" charset="0"/>
                <a:cs typeface="Calibri" panose="020F0502020204030204" pitchFamily="34" charset="0"/>
              </a:rPr>
              <a:t> and AHRQ criteria are useful.</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2300" dirty="0">
                <a:effectLst/>
                <a:latin typeface="Calibri" panose="020F0502020204030204" pitchFamily="34" charset="0"/>
                <a:ea typeface="Calibri" panose="020F0502020204030204" pitchFamily="34" charset="0"/>
                <a:cs typeface="Calibri" panose="020F0502020204030204" pitchFamily="34" charset="0"/>
              </a:rPr>
              <a:t>For bedside nurses, the simpler INTERACT criteria may be easier to implement and easier to train nurses and certified nursing assistants to implement.</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2300" dirty="0">
                <a:effectLst/>
                <a:latin typeface="Calibri" panose="020F0502020204030204" pitchFamily="34" charset="0"/>
                <a:ea typeface="Calibri" panose="020F0502020204030204" pitchFamily="34" charset="0"/>
                <a:cs typeface="Calibri" panose="020F0502020204030204" pitchFamily="34" charset="0"/>
              </a:rPr>
              <a:t>They key is to pick criteria that will not be overly burdensome for the level of personnel who are expected to implement them.</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2300" dirty="0">
                <a:effectLst/>
                <a:latin typeface="Calibri" panose="020F0502020204030204" pitchFamily="34" charset="0"/>
                <a:ea typeface="Calibri" panose="020F0502020204030204" pitchFamily="34" charset="0"/>
                <a:cs typeface="Calibri" panose="020F0502020204030204" pitchFamily="34" charset="0"/>
              </a:rPr>
              <a:t>These tools will be made available to you so that you can customize them for your institution and your needs.</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013282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9" y="15100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71372" y="1225180"/>
            <a:ext cx="9487318" cy="6350"/>
          </a:xfrm>
          <a:prstGeom prst="rect">
            <a:avLst/>
          </a:prstGeom>
          <a:solidFill>
            <a:srgbClr val="162942"/>
          </a:solidFill>
        </p:spPr>
      </p:sp>
      <p:sp>
        <p:nvSpPr>
          <p:cNvPr id="12" name="TextBox 12"/>
          <p:cNvSpPr txBox="1"/>
          <p:nvPr/>
        </p:nvSpPr>
        <p:spPr>
          <a:xfrm>
            <a:off x="1171372" y="454931"/>
            <a:ext cx="10073312" cy="615553"/>
          </a:xfrm>
          <a:prstGeom prst="rect">
            <a:avLst/>
          </a:prstGeom>
        </p:spPr>
        <p:txBody>
          <a:bodyPr wrap="square" lIns="0" tIns="0" rIns="0" bIns="0" rtlCol="0" anchor="t">
            <a:spAutoFit/>
          </a:bodyPr>
          <a:lstStyle/>
          <a:p>
            <a:pPr>
              <a:spcAft>
                <a:spcPts val="600"/>
              </a:spcAft>
            </a:pPr>
            <a:r>
              <a:rPr lang="en-US" sz="4000" b="1" spc="100" dirty="0">
                <a:solidFill>
                  <a:srgbClr val="162942"/>
                </a:solidFill>
              </a:rPr>
              <a:t>Patient Safety Movement: Roles for All </a:t>
            </a:r>
          </a:p>
        </p:txBody>
      </p:sp>
      <p:sp>
        <p:nvSpPr>
          <p:cNvPr id="2" name="TextBox 1">
            <a:extLst>
              <a:ext uri="{FF2B5EF4-FFF2-40B4-BE49-F238E27FC236}">
                <a16:creationId xmlns:a16="http://schemas.microsoft.com/office/drawing/2014/main" id="{83FEE3CF-2D4C-4977-A0F6-38D6ED015543}"/>
              </a:ext>
            </a:extLst>
          </p:cNvPr>
          <p:cNvSpPr txBox="1"/>
          <p:nvPr/>
        </p:nvSpPr>
        <p:spPr>
          <a:xfrm>
            <a:off x="1171372" y="1641112"/>
            <a:ext cx="10861249" cy="3929794"/>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Family</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Certified Nursing Assistant</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Nursing supervisor</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Medical Director</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On Call Physicians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Sepsis Coordinators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Laboratory</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263871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66478" y="5493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074322" y="1476635"/>
            <a:ext cx="9487318" cy="6350"/>
          </a:xfrm>
          <a:prstGeom prst="rect">
            <a:avLst/>
          </a:prstGeom>
          <a:solidFill>
            <a:srgbClr val="162942"/>
          </a:solidFill>
        </p:spPr>
      </p:sp>
      <p:sp>
        <p:nvSpPr>
          <p:cNvPr id="12" name="TextBox 12"/>
          <p:cNvSpPr txBox="1"/>
          <p:nvPr/>
        </p:nvSpPr>
        <p:spPr>
          <a:xfrm>
            <a:off x="1059344" y="245529"/>
            <a:ext cx="10073312" cy="1231106"/>
          </a:xfrm>
          <a:prstGeom prst="rect">
            <a:avLst/>
          </a:prstGeom>
        </p:spPr>
        <p:txBody>
          <a:bodyPr wrap="square" lIns="0" tIns="0" rIns="0" bIns="0" rtlCol="0" anchor="t">
            <a:spAutoFit/>
          </a:bodyPr>
          <a:lstStyle/>
          <a:p>
            <a:pPr>
              <a:spcAft>
                <a:spcPts val="600"/>
              </a:spcAft>
            </a:pPr>
            <a:r>
              <a:rPr lang="en-US" sz="4000" b="1" spc="100" dirty="0">
                <a:solidFill>
                  <a:srgbClr val="162942"/>
                </a:solidFill>
              </a:rPr>
              <a:t>Review of Nursing Home Screening Tool for Use Agreement with Sepsis Diagnosis </a:t>
            </a:r>
          </a:p>
        </p:txBody>
      </p:sp>
      <p:sp>
        <p:nvSpPr>
          <p:cNvPr id="3" name="TextBox 2">
            <a:extLst>
              <a:ext uri="{FF2B5EF4-FFF2-40B4-BE49-F238E27FC236}">
                <a16:creationId xmlns:a16="http://schemas.microsoft.com/office/drawing/2014/main" id="{C52EF6C9-9A2A-4F1C-8893-6EA166715483}"/>
              </a:ext>
            </a:extLst>
          </p:cNvPr>
          <p:cNvSpPr txBox="1"/>
          <p:nvPr/>
        </p:nvSpPr>
        <p:spPr>
          <a:xfrm>
            <a:off x="685800" y="1744749"/>
            <a:ext cx="11239722" cy="3630866"/>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Glasgow Coma Scale not used</a:t>
            </a:r>
          </a:p>
          <a:p>
            <a:pPr marL="342900" marR="0" lvl="0" indent="-342900">
              <a:lnSpc>
                <a:spcPct val="107000"/>
              </a:lnSpc>
              <a:spcBef>
                <a:spcPts val="0"/>
              </a:spcBef>
              <a:spcAft>
                <a:spcPts val="0"/>
              </a:spcAft>
              <a:buFont typeface="Symbol" panose="05050102010706020507" pitchFamily="18" charset="2"/>
              <a:buChar char=""/>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60% had notation of change in mental status</a:t>
            </a:r>
          </a:p>
          <a:p>
            <a:pPr marL="342900" marR="0" lvl="0" indent="-342900">
              <a:lnSpc>
                <a:spcPct val="107000"/>
              </a:lnSpc>
              <a:spcBef>
                <a:spcPts val="0"/>
              </a:spcBef>
              <a:spcAft>
                <a:spcPts val="0"/>
              </a:spcAft>
              <a:buFont typeface="Symbol" panose="05050102010706020507" pitchFamily="18" charset="2"/>
              <a:buChar char=""/>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3000" dirty="0">
                <a:effectLst/>
                <a:latin typeface="Calibri" panose="020F0502020204030204" pitchFamily="34" charset="0"/>
                <a:ea typeface="Calibri" panose="020F0502020204030204" pitchFamily="34" charset="0"/>
                <a:cs typeface="Calibri" panose="020F0502020204030204" pitchFamily="34" charset="0"/>
              </a:rPr>
              <a:t>19% had a visit from a NP or physician in 12 hours prior to hospital transfer</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30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99743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9" y="15100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71372" y="1562723"/>
            <a:ext cx="9487318" cy="6350"/>
          </a:xfrm>
          <a:prstGeom prst="rect">
            <a:avLst/>
          </a:prstGeom>
          <a:solidFill>
            <a:srgbClr val="162942"/>
          </a:solidFill>
        </p:spPr>
      </p:sp>
      <p:sp>
        <p:nvSpPr>
          <p:cNvPr id="12" name="TextBox 12"/>
          <p:cNvSpPr txBox="1"/>
          <p:nvPr/>
        </p:nvSpPr>
        <p:spPr>
          <a:xfrm>
            <a:off x="1171372" y="312391"/>
            <a:ext cx="10073312" cy="1231106"/>
          </a:xfrm>
          <a:prstGeom prst="rect">
            <a:avLst/>
          </a:prstGeom>
        </p:spPr>
        <p:txBody>
          <a:bodyPr wrap="square" lIns="0" tIns="0" rIns="0" bIns="0" rtlCol="0" anchor="t">
            <a:spAutoFit/>
          </a:bodyPr>
          <a:lstStyle/>
          <a:p>
            <a:pPr>
              <a:spcAft>
                <a:spcPts val="600"/>
              </a:spcAft>
            </a:pPr>
            <a:r>
              <a:rPr lang="en-US" sz="4000" b="1" spc="100" dirty="0">
                <a:solidFill>
                  <a:srgbClr val="162942"/>
                </a:solidFill>
              </a:rPr>
              <a:t>Patient Safety Movement: Executive Summary</a:t>
            </a:r>
          </a:p>
        </p:txBody>
      </p:sp>
      <p:sp>
        <p:nvSpPr>
          <p:cNvPr id="2" name="TextBox 1">
            <a:extLst>
              <a:ext uri="{FF2B5EF4-FFF2-40B4-BE49-F238E27FC236}">
                <a16:creationId xmlns:a16="http://schemas.microsoft.com/office/drawing/2014/main" id="{75C98420-5DDF-44E8-8E26-78F55FBAFB09}"/>
              </a:ext>
            </a:extLst>
          </p:cNvPr>
          <p:cNvSpPr txBox="1"/>
          <p:nvPr/>
        </p:nvSpPr>
        <p:spPr>
          <a:xfrm>
            <a:off x="781325" y="1676018"/>
            <a:ext cx="11066404" cy="4832092"/>
          </a:xfrm>
          <a:prstGeom prst="rect">
            <a:avLst/>
          </a:prstGeom>
          <a:noFill/>
        </p:spPr>
        <p:txBody>
          <a:bodyPr wrap="square" rtlCol="0">
            <a:spAutoFit/>
          </a:bodyPr>
          <a:lstStyle/>
          <a:p>
            <a:pPr marL="342900" indent="-342900">
              <a:buFont typeface="Wingdings" panose="05000000000000000000" pitchFamily="2" charset="2"/>
              <a:buChar char="q"/>
            </a:pPr>
            <a:r>
              <a:rPr lang="en-US" sz="2200" dirty="0"/>
              <a:t>Develop a team approach to implement a protocol for early sepsis identification and treatment including representation from Administration, Nursing, Medical Director and Pharmacy. </a:t>
            </a:r>
          </a:p>
          <a:p>
            <a:pPr marL="342900" indent="-342900">
              <a:buFont typeface="Wingdings" panose="05000000000000000000" pitchFamily="2" charset="2"/>
              <a:buChar char="q"/>
            </a:pPr>
            <a:endParaRPr lang="en-US" sz="2200" dirty="0"/>
          </a:p>
          <a:p>
            <a:pPr marL="342900" indent="-342900">
              <a:buFont typeface="Wingdings" panose="05000000000000000000" pitchFamily="2" charset="2"/>
              <a:buChar char="q"/>
            </a:pPr>
            <a:r>
              <a:rPr lang="en-US" sz="2200" dirty="0"/>
              <a:t>Create a sepsis dashboard for your organization’s leadership. </a:t>
            </a:r>
          </a:p>
          <a:p>
            <a:pPr marL="342900" indent="-342900">
              <a:buFont typeface="Wingdings" panose="05000000000000000000" pitchFamily="2" charset="2"/>
              <a:buChar char="q"/>
            </a:pPr>
            <a:endParaRPr lang="en-US" sz="2200" dirty="0"/>
          </a:p>
          <a:p>
            <a:pPr marL="342900" indent="-342900">
              <a:buFont typeface="Wingdings" panose="05000000000000000000" pitchFamily="2" charset="2"/>
              <a:buChar char="q"/>
            </a:pPr>
            <a:r>
              <a:rPr lang="en-US" sz="2200" dirty="0"/>
              <a:t>Implement a Sepsis Rapid Response Team or incorporate early detection of sepsis into your existing teams (e.g. rapid response teams). </a:t>
            </a:r>
          </a:p>
          <a:p>
            <a:pPr marL="342900" indent="-342900">
              <a:buFont typeface="Wingdings" panose="05000000000000000000" pitchFamily="2" charset="2"/>
              <a:buChar char="q"/>
            </a:pPr>
            <a:endParaRPr lang="en-US" sz="2200" dirty="0"/>
          </a:p>
          <a:p>
            <a:pPr marL="342900" indent="-342900">
              <a:buFont typeface="Wingdings" panose="05000000000000000000" pitchFamily="2" charset="2"/>
              <a:buChar char="q"/>
            </a:pPr>
            <a:r>
              <a:rPr lang="en-US" sz="2200" dirty="0"/>
              <a:t>Formalize processes to screen patients for signs of sepsis throughout the entire institution. </a:t>
            </a:r>
          </a:p>
          <a:p>
            <a:pPr marL="342900" indent="-342900">
              <a:buFont typeface="Wingdings" panose="05000000000000000000" pitchFamily="2" charset="2"/>
              <a:buChar char="q"/>
            </a:pPr>
            <a:endParaRPr lang="en-US" sz="2200" dirty="0"/>
          </a:p>
          <a:p>
            <a:pPr marL="342900" indent="-342900">
              <a:buFont typeface="Wingdings" panose="05000000000000000000" pitchFamily="2" charset="2"/>
              <a:buChar char="q"/>
            </a:pPr>
            <a:r>
              <a:rPr lang="en-US" sz="2200" dirty="0"/>
              <a:t>Implement an effective monitoring and screening system to accomplish continuous monitoring and early detection, based on existing data (SIRS criteria, or any other warning system being used).</a:t>
            </a:r>
          </a:p>
        </p:txBody>
      </p:sp>
    </p:spTree>
    <p:extLst>
      <p:ext uri="{BB962C8B-B14F-4D97-AF65-F5344CB8AC3E}">
        <p14:creationId xmlns:p14="http://schemas.microsoft.com/office/powerpoint/2010/main" val="13548765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9" y="15100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71372" y="1030288"/>
            <a:ext cx="9487318" cy="6350"/>
          </a:xfrm>
          <a:prstGeom prst="rect">
            <a:avLst/>
          </a:prstGeom>
          <a:solidFill>
            <a:srgbClr val="162942"/>
          </a:solidFill>
        </p:spPr>
      </p:sp>
      <p:sp>
        <p:nvSpPr>
          <p:cNvPr id="12" name="TextBox 12"/>
          <p:cNvSpPr txBox="1"/>
          <p:nvPr/>
        </p:nvSpPr>
        <p:spPr>
          <a:xfrm>
            <a:off x="1171372" y="312391"/>
            <a:ext cx="10073312" cy="615553"/>
          </a:xfrm>
          <a:prstGeom prst="rect">
            <a:avLst/>
          </a:prstGeom>
        </p:spPr>
        <p:txBody>
          <a:bodyPr wrap="square" lIns="0" tIns="0" rIns="0" bIns="0" rtlCol="0" anchor="t">
            <a:spAutoFit/>
          </a:bodyPr>
          <a:lstStyle/>
          <a:p>
            <a:pPr>
              <a:spcAft>
                <a:spcPts val="600"/>
              </a:spcAft>
            </a:pPr>
            <a:r>
              <a:rPr lang="en-US" sz="4000" b="1" spc="100" dirty="0">
                <a:solidFill>
                  <a:srgbClr val="162942"/>
                </a:solidFill>
              </a:rPr>
              <a:t>Patient Safety Movement: Surveillance </a:t>
            </a:r>
          </a:p>
        </p:txBody>
      </p:sp>
      <p:sp>
        <p:nvSpPr>
          <p:cNvPr id="2" name="TextBox 1">
            <a:extLst>
              <a:ext uri="{FF2B5EF4-FFF2-40B4-BE49-F238E27FC236}">
                <a16:creationId xmlns:a16="http://schemas.microsoft.com/office/drawing/2014/main" id="{3B81B72E-EA16-4133-94EF-A58E854FA00A}"/>
              </a:ext>
            </a:extLst>
          </p:cNvPr>
          <p:cNvSpPr txBox="1"/>
          <p:nvPr/>
        </p:nvSpPr>
        <p:spPr>
          <a:xfrm>
            <a:off x="842257" y="1093710"/>
            <a:ext cx="10507484" cy="5632311"/>
          </a:xfrm>
          <a:prstGeom prst="rect">
            <a:avLst/>
          </a:prstGeom>
          <a:noFill/>
        </p:spPr>
        <p:txBody>
          <a:bodyPr wrap="square" rtlCol="0">
            <a:spAutoFit/>
          </a:bodyPr>
          <a:lstStyle/>
          <a:p>
            <a:r>
              <a:rPr lang="en-US" sz="2400" b="1" dirty="0"/>
              <a:t>Implement an effective monitoring system to accomplish continuous monitoring and notification based upon acute changes in the following data: </a:t>
            </a:r>
          </a:p>
          <a:p>
            <a:pPr marL="285750" indent="-285750">
              <a:buFont typeface="Wingdings" panose="05000000000000000000" pitchFamily="2" charset="2"/>
              <a:buChar char="q"/>
            </a:pPr>
            <a:r>
              <a:rPr lang="en-US" sz="2400" dirty="0"/>
              <a:t> Fever (&gt; 38.3°C) </a:t>
            </a:r>
          </a:p>
          <a:p>
            <a:pPr marL="285750" indent="-285750">
              <a:buFont typeface="Wingdings" panose="05000000000000000000" pitchFamily="2" charset="2"/>
              <a:buChar char="q"/>
            </a:pPr>
            <a:r>
              <a:rPr lang="en-US" sz="2400" dirty="0"/>
              <a:t>Hypothermia (temperature &lt; 36°C)</a:t>
            </a:r>
          </a:p>
          <a:p>
            <a:pPr marL="285750" indent="-285750">
              <a:buFont typeface="Wingdings" panose="05000000000000000000" pitchFamily="2" charset="2"/>
              <a:buChar char="q"/>
            </a:pPr>
            <a:r>
              <a:rPr lang="en-US" sz="2400" dirty="0"/>
              <a:t> Heart rate &gt; 90/min or 1 or more than two standard deviations above the normal value for age</a:t>
            </a:r>
          </a:p>
          <a:p>
            <a:pPr marL="285750" indent="-285750">
              <a:buFont typeface="Wingdings" panose="05000000000000000000" pitchFamily="2" charset="2"/>
              <a:buChar char="q"/>
            </a:pPr>
            <a:r>
              <a:rPr lang="en-US" sz="2400" dirty="0"/>
              <a:t> Tachypnea (RR &gt; 20)  </a:t>
            </a:r>
          </a:p>
          <a:p>
            <a:pPr marL="285750" indent="-285750">
              <a:buFont typeface="Wingdings" panose="05000000000000000000" pitchFamily="2" charset="2"/>
              <a:buChar char="q"/>
            </a:pPr>
            <a:r>
              <a:rPr lang="en-US" sz="2400" dirty="0"/>
              <a:t>Altered mental status</a:t>
            </a:r>
          </a:p>
          <a:p>
            <a:pPr marL="285750" indent="-285750">
              <a:buFont typeface="Wingdings" panose="05000000000000000000" pitchFamily="2" charset="2"/>
              <a:buChar char="q"/>
            </a:pPr>
            <a:r>
              <a:rPr lang="en-US" sz="2400" dirty="0"/>
              <a:t>Hyperglycemia (plasma glucose &gt; 140 mg/dL or 7.7 mmol/L) in the absence of diabetes</a:t>
            </a:r>
          </a:p>
          <a:p>
            <a:pPr marL="285750" indent="-285750">
              <a:buFont typeface="Wingdings" panose="05000000000000000000" pitchFamily="2" charset="2"/>
              <a:buChar char="q"/>
            </a:pPr>
            <a:r>
              <a:rPr lang="en-US" sz="2400" dirty="0"/>
              <a:t>Leukocytosis (WBC count &gt; 12,000 </a:t>
            </a:r>
            <a:r>
              <a:rPr lang="el-GR" sz="2400" dirty="0"/>
              <a:t>μ</a:t>
            </a:r>
            <a:r>
              <a:rPr lang="en-US" sz="2400" dirty="0"/>
              <a:t>L–1) </a:t>
            </a:r>
          </a:p>
          <a:p>
            <a:pPr marL="285750" indent="-285750">
              <a:buFont typeface="Wingdings" panose="05000000000000000000" pitchFamily="2" charset="2"/>
              <a:buChar char="q"/>
            </a:pPr>
            <a:r>
              <a:rPr lang="en-US" sz="2400" dirty="0"/>
              <a:t>Leukopenia (WBC count &lt; 4000 </a:t>
            </a:r>
            <a:r>
              <a:rPr lang="el-GR" sz="2400" dirty="0"/>
              <a:t>μ</a:t>
            </a:r>
            <a:r>
              <a:rPr lang="en-US" sz="2400" dirty="0"/>
              <a:t>L–1) </a:t>
            </a:r>
          </a:p>
          <a:p>
            <a:pPr marL="285750" indent="-285750">
              <a:buFont typeface="Wingdings" panose="05000000000000000000" pitchFamily="2" charset="2"/>
              <a:buChar char="q"/>
            </a:pPr>
            <a:r>
              <a:rPr lang="en-US" sz="2400" dirty="0"/>
              <a:t>Normal WBC count with greater than 10% immature forms</a:t>
            </a:r>
          </a:p>
          <a:p>
            <a:pPr marL="285750" indent="-285750">
              <a:buFont typeface="Wingdings" panose="05000000000000000000" pitchFamily="2" charset="2"/>
              <a:buChar char="q"/>
            </a:pPr>
            <a:r>
              <a:rPr lang="en-US" sz="2400" dirty="0"/>
              <a:t>Hypotension (SBP &lt; 90 mm Hg, MAP &lt; 70 mmHg, or an SBP decrease &gt; 40 mmHg in adults or less than two standard deviations below normal for age)</a:t>
            </a:r>
            <a:endParaRPr lang="en-US" sz="2300" dirty="0"/>
          </a:p>
        </p:txBody>
      </p:sp>
    </p:spTree>
    <p:extLst>
      <p:ext uri="{BB962C8B-B14F-4D97-AF65-F5344CB8AC3E}">
        <p14:creationId xmlns:p14="http://schemas.microsoft.com/office/powerpoint/2010/main" val="37063516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9" y="15100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71372" y="1562723"/>
            <a:ext cx="9487318" cy="6350"/>
          </a:xfrm>
          <a:prstGeom prst="rect">
            <a:avLst/>
          </a:prstGeom>
          <a:solidFill>
            <a:srgbClr val="162942"/>
          </a:solidFill>
        </p:spPr>
      </p:sp>
      <p:sp>
        <p:nvSpPr>
          <p:cNvPr id="12" name="TextBox 12"/>
          <p:cNvSpPr txBox="1"/>
          <p:nvPr/>
        </p:nvSpPr>
        <p:spPr>
          <a:xfrm>
            <a:off x="1171372" y="312391"/>
            <a:ext cx="10073312" cy="1231106"/>
          </a:xfrm>
          <a:prstGeom prst="rect">
            <a:avLst/>
          </a:prstGeom>
        </p:spPr>
        <p:txBody>
          <a:bodyPr wrap="square" lIns="0" tIns="0" rIns="0" bIns="0" rtlCol="0" anchor="t">
            <a:spAutoFit/>
          </a:bodyPr>
          <a:lstStyle/>
          <a:p>
            <a:pPr>
              <a:spcAft>
                <a:spcPts val="600"/>
              </a:spcAft>
            </a:pPr>
            <a:r>
              <a:rPr lang="en-US" sz="4000" b="1" spc="100" dirty="0">
                <a:solidFill>
                  <a:srgbClr val="162942"/>
                </a:solidFill>
              </a:rPr>
              <a:t>Patient Safety Movement: Executive Summary</a:t>
            </a:r>
          </a:p>
        </p:txBody>
      </p:sp>
      <p:sp>
        <p:nvSpPr>
          <p:cNvPr id="3" name="TextBox 2">
            <a:extLst>
              <a:ext uri="{FF2B5EF4-FFF2-40B4-BE49-F238E27FC236}">
                <a16:creationId xmlns:a16="http://schemas.microsoft.com/office/drawing/2014/main" id="{8FFF43D0-BE27-4579-854A-65E9A583F6B8}"/>
              </a:ext>
            </a:extLst>
          </p:cNvPr>
          <p:cNvSpPr txBox="1"/>
          <p:nvPr/>
        </p:nvSpPr>
        <p:spPr>
          <a:xfrm>
            <a:off x="891251" y="1997839"/>
            <a:ext cx="9373900" cy="4339650"/>
          </a:xfrm>
          <a:prstGeom prst="rect">
            <a:avLst/>
          </a:prstGeom>
          <a:noFill/>
        </p:spPr>
        <p:txBody>
          <a:bodyPr wrap="square" rtlCol="0">
            <a:spAutoFit/>
          </a:bodyPr>
          <a:lstStyle/>
          <a:p>
            <a:pPr marL="285750" indent="-285750">
              <a:buFont typeface="Wingdings" panose="05000000000000000000" pitchFamily="2" charset="2"/>
              <a:buChar char="q"/>
            </a:pPr>
            <a:r>
              <a:rPr lang="en-US" sz="2300" dirty="0"/>
              <a:t>Leverage your EHR to serve as a data collection tool and repository for predicting risk of sepsis for patients. A system that provides a data collection tool and allows for continuous analysis and surveillance will be most beneficial. </a:t>
            </a:r>
          </a:p>
          <a:p>
            <a:pPr marL="285750" indent="-285750">
              <a:buFont typeface="Wingdings" panose="05000000000000000000" pitchFamily="2" charset="2"/>
              <a:buChar char="q"/>
            </a:pPr>
            <a:endParaRPr lang="en-US" sz="2300" dirty="0"/>
          </a:p>
          <a:p>
            <a:pPr marL="285750" indent="-285750">
              <a:buFont typeface="Wingdings" panose="05000000000000000000" pitchFamily="2" charset="2"/>
              <a:buChar char="q"/>
            </a:pPr>
            <a:r>
              <a:rPr lang="en-US" sz="2300" dirty="0"/>
              <a:t>Implementation of automated electronic screening and documentation of process of care based on existing data (SIRS criteria, or any other warning system being used). </a:t>
            </a:r>
          </a:p>
          <a:p>
            <a:pPr marL="285750" indent="-285750">
              <a:buFont typeface="Wingdings" panose="05000000000000000000" pitchFamily="2" charset="2"/>
              <a:buChar char="q"/>
            </a:pPr>
            <a:endParaRPr lang="en-US" sz="2300" dirty="0"/>
          </a:p>
          <a:p>
            <a:pPr marL="285750" indent="-285750">
              <a:buFont typeface="Wingdings" panose="05000000000000000000" pitchFamily="2" charset="2"/>
              <a:buChar char="q"/>
            </a:pPr>
            <a:r>
              <a:rPr lang="en-US" sz="2300" dirty="0"/>
              <a:t>Design a workflow specific to level of alert </a:t>
            </a:r>
          </a:p>
          <a:p>
            <a:pPr marL="742950" lvl="1" indent="-285750">
              <a:buFont typeface="Wingdings" panose="05000000000000000000" pitchFamily="2" charset="2"/>
              <a:buChar char="q"/>
            </a:pPr>
            <a:r>
              <a:rPr lang="en-US" sz="2300" dirty="0"/>
              <a:t>Screening: SIRS/Sepsis/Septic shock workflow </a:t>
            </a:r>
          </a:p>
          <a:p>
            <a:pPr marL="742950" lvl="1" indent="-285750">
              <a:buFont typeface="Wingdings" panose="05000000000000000000" pitchFamily="2" charset="2"/>
              <a:buChar char="q"/>
            </a:pPr>
            <a:r>
              <a:rPr lang="en-US" sz="2300" dirty="0"/>
              <a:t>Mortality Prediction: </a:t>
            </a:r>
            <a:r>
              <a:rPr lang="en-US" sz="2300" dirty="0" err="1"/>
              <a:t>qSOFA</a:t>
            </a:r>
            <a:r>
              <a:rPr lang="en-US" sz="2300" dirty="0"/>
              <a:t> (or “Level of Risk”)</a:t>
            </a:r>
          </a:p>
        </p:txBody>
      </p:sp>
    </p:spTree>
    <p:extLst>
      <p:ext uri="{BB962C8B-B14F-4D97-AF65-F5344CB8AC3E}">
        <p14:creationId xmlns:p14="http://schemas.microsoft.com/office/powerpoint/2010/main" val="26236238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9" y="15100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71372" y="1562723"/>
            <a:ext cx="9487318" cy="6350"/>
          </a:xfrm>
          <a:prstGeom prst="rect">
            <a:avLst/>
          </a:prstGeom>
          <a:solidFill>
            <a:srgbClr val="162942"/>
          </a:solidFill>
        </p:spPr>
      </p:sp>
      <p:sp>
        <p:nvSpPr>
          <p:cNvPr id="12" name="TextBox 12"/>
          <p:cNvSpPr txBox="1"/>
          <p:nvPr/>
        </p:nvSpPr>
        <p:spPr>
          <a:xfrm>
            <a:off x="1171372" y="312391"/>
            <a:ext cx="10073312" cy="1231106"/>
          </a:xfrm>
          <a:prstGeom prst="rect">
            <a:avLst/>
          </a:prstGeom>
        </p:spPr>
        <p:txBody>
          <a:bodyPr wrap="square" lIns="0" tIns="0" rIns="0" bIns="0" rtlCol="0" anchor="t">
            <a:spAutoFit/>
          </a:bodyPr>
          <a:lstStyle/>
          <a:p>
            <a:pPr>
              <a:spcAft>
                <a:spcPts val="600"/>
              </a:spcAft>
            </a:pPr>
            <a:r>
              <a:rPr lang="en-US" sz="4000" b="1" spc="100" dirty="0">
                <a:solidFill>
                  <a:srgbClr val="162942"/>
                </a:solidFill>
              </a:rPr>
              <a:t>Patient Safety Movement: Executive Summary</a:t>
            </a:r>
          </a:p>
        </p:txBody>
      </p:sp>
      <p:sp>
        <p:nvSpPr>
          <p:cNvPr id="2" name="TextBox 1">
            <a:extLst>
              <a:ext uri="{FF2B5EF4-FFF2-40B4-BE49-F238E27FC236}">
                <a16:creationId xmlns:a16="http://schemas.microsoft.com/office/drawing/2014/main" id="{3B81B72E-EA16-4133-94EF-A58E854FA00A}"/>
              </a:ext>
            </a:extLst>
          </p:cNvPr>
          <p:cNvSpPr txBox="1"/>
          <p:nvPr/>
        </p:nvSpPr>
        <p:spPr>
          <a:xfrm>
            <a:off x="1171372" y="1886673"/>
            <a:ext cx="9847727" cy="3277820"/>
          </a:xfrm>
          <a:prstGeom prst="rect">
            <a:avLst/>
          </a:prstGeom>
          <a:noFill/>
        </p:spPr>
        <p:txBody>
          <a:bodyPr wrap="square" rtlCol="0">
            <a:spAutoFit/>
          </a:bodyPr>
          <a:lstStyle/>
          <a:p>
            <a:pPr marL="285750" indent="-285750">
              <a:buFont typeface="Wingdings" panose="05000000000000000000" pitchFamily="2" charset="2"/>
              <a:buChar char="q"/>
            </a:pPr>
            <a:r>
              <a:rPr lang="en-US" sz="2300" dirty="0"/>
              <a:t>Implement a process for continuous monitoring of electronic systems and protocols </a:t>
            </a:r>
          </a:p>
          <a:p>
            <a:pPr marL="742950" lvl="1" indent="-285750">
              <a:buFont typeface="Wingdings" panose="05000000000000000000" pitchFamily="2" charset="2"/>
              <a:buChar char="q"/>
            </a:pPr>
            <a:r>
              <a:rPr lang="en-US" sz="2300" dirty="0"/>
              <a:t>Compliance, efficacy and outcome measures </a:t>
            </a:r>
          </a:p>
          <a:p>
            <a:pPr marL="285750" indent="-285750">
              <a:buFont typeface="Wingdings" panose="05000000000000000000" pitchFamily="2" charset="2"/>
              <a:buChar char="q"/>
            </a:pPr>
            <a:endParaRPr lang="en-US" sz="2300" dirty="0"/>
          </a:p>
          <a:p>
            <a:pPr marL="285750" indent="-285750">
              <a:buFont typeface="Wingdings" panose="05000000000000000000" pitchFamily="2" charset="2"/>
              <a:buChar char="q"/>
            </a:pPr>
            <a:r>
              <a:rPr lang="en-US" sz="2300" dirty="0"/>
              <a:t>Implement case reviews for outliers </a:t>
            </a:r>
          </a:p>
          <a:p>
            <a:pPr marL="285750" indent="-285750">
              <a:buFont typeface="Wingdings" panose="05000000000000000000" pitchFamily="2" charset="2"/>
              <a:buChar char="q"/>
            </a:pPr>
            <a:endParaRPr lang="en-US" sz="2300" dirty="0"/>
          </a:p>
          <a:p>
            <a:pPr marL="285750" indent="-285750">
              <a:buFont typeface="Wingdings" panose="05000000000000000000" pitchFamily="2" charset="2"/>
              <a:buChar char="q"/>
            </a:pPr>
            <a:r>
              <a:rPr lang="en-US" sz="2300" dirty="0"/>
              <a:t>Treatment/Interventions </a:t>
            </a:r>
          </a:p>
          <a:p>
            <a:pPr marL="742950" lvl="1" indent="-285750">
              <a:buFont typeface="Wingdings" panose="05000000000000000000" pitchFamily="2" charset="2"/>
              <a:buChar char="q"/>
            </a:pPr>
            <a:r>
              <a:rPr lang="en-US" sz="2300" dirty="0"/>
              <a:t>Implement protocol for rapid assessment and intervention at the bedside and initiate sepsis bundles </a:t>
            </a:r>
          </a:p>
        </p:txBody>
      </p:sp>
    </p:spTree>
    <p:extLst>
      <p:ext uri="{BB962C8B-B14F-4D97-AF65-F5344CB8AC3E}">
        <p14:creationId xmlns:p14="http://schemas.microsoft.com/office/powerpoint/2010/main" val="6240044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84560" y="138771"/>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71372" y="1363527"/>
            <a:ext cx="9487318" cy="6350"/>
          </a:xfrm>
          <a:prstGeom prst="rect">
            <a:avLst/>
          </a:prstGeom>
          <a:solidFill>
            <a:srgbClr val="162942"/>
          </a:solidFill>
        </p:spPr>
      </p:sp>
      <p:sp>
        <p:nvSpPr>
          <p:cNvPr id="12" name="TextBox 12"/>
          <p:cNvSpPr txBox="1"/>
          <p:nvPr/>
        </p:nvSpPr>
        <p:spPr>
          <a:xfrm>
            <a:off x="1171372" y="138771"/>
            <a:ext cx="10073312" cy="1231106"/>
          </a:xfrm>
          <a:prstGeom prst="rect">
            <a:avLst/>
          </a:prstGeom>
        </p:spPr>
        <p:txBody>
          <a:bodyPr wrap="square" lIns="0" tIns="0" rIns="0" bIns="0" rtlCol="0" anchor="t">
            <a:spAutoFit/>
          </a:bodyPr>
          <a:lstStyle/>
          <a:p>
            <a:pPr>
              <a:spcAft>
                <a:spcPts val="600"/>
              </a:spcAft>
            </a:pPr>
            <a:r>
              <a:rPr lang="en-US" sz="4000" b="1" spc="100" dirty="0">
                <a:solidFill>
                  <a:srgbClr val="162942"/>
                </a:solidFill>
              </a:rPr>
              <a:t>Patient Safety Movement: Patient &amp; Family Engagement </a:t>
            </a:r>
          </a:p>
        </p:txBody>
      </p:sp>
      <p:sp>
        <p:nvSpPr>
          <p:cNvPr id="2" name="TextBox 1">
            <a:extLst>
              <a:ext uri="{FF2B5EF4-FFF2-40B4-BE49-F238E27FC236}">
                <a16:creationId xmlns:a16="http://schemas.microsoft.com/office/drawing/2014/main" id="{83FEE3CF-2D4C-4977-A0F6-38D6ED015543}"/>
              </a:ext>
            </a:extLst>
          </p:cNvPr>
          <p:cNvSpPr txBox="1"/>
          <p:nvPr/>
        </p:nvSpPr>
        <p:spPr>
          <a:xfrm>
            <a:off x="590276" y="1476215"/>
            <a:ext cx="11317164" cy="3963586"/>
          </a:xfrm>
          <a:prstGeom prst="rect">
            <a:avLst/>
          </a:prstGeom>
          <a:noFill/>
        </p:spPr>
        <p:txBody>
          <a:bodyPr wrap="square" rtlCol="0">
            <a:spAutoFit/>
          </a:bodyPr>
          <a:lstStyle/>
          <a:p>
            <a:pPr marR="0" lvl="0">
              <a:lnSpc>
                <a:spcPct val="107000"/>
              </a:lnSpc>
              <a:spcBef>
                <a:spcPts val="0"/>
              </a:spcBef>
              <a:spcAft>
                <a:spcPts val="0"/>
              </a:spcAft>
            </a:pPr>
            <a:r>
              <a:rPr lang="en-US" sz="2400" b="1" dirty="0"/>
              <a:t>Create materials or resources (website, classes, pamphlets, videos, </a:t>
            </a:r>
            <a:r>
              <a:rPr lang="en-US" sz="2400" b="1" dirty="0" err="1"/>
              <a:t>etc</a:t>
            </a:r>
            <a:r>
              <a:rPr lang="en-US" sz="2400" b="1" dirty="0"/>
              <a:t>) for residents and families regarding :</a:t>
            </a:r>
          </a:p>
          <a:p>
            <a:pPr lvl="1">
              <a:lnSpc>
                <a:spcPct val="107000"/>
              </a:lnSpc>
            </a:pPr>
            <a:r>
              <a:rPr lang="en-US" sz="2400" b="1" dirty="0"/>
              <a:t>	A. Sepsis: </a:t>
            </a:r>
            <a:r>
              <a:rPr lang="en-US" sz="2400" dirty="0"/>
              <a:t>what it is, risks, prevention, early detection, management, possible 	trajectory (ICU, post-ICU), outcomes </a:t>
            </a:r>
          </a:p>
          <a:p>
            <a:pPr lvl="1">
              <a:lnSpc>
                <a:spcPct val="107000"/>
              </a:lnSpc>
            </a:pPr>
            <a:r>
              <a:rPr lang="en-US" sz="2400" dirty="0"/>
              <a:t>		i. How you, as the patient or family member, can participate in prevention 		    and early detection </a:t>
            </a:r>
          </a:p>
          <a:p>
            <a:pPr lvl="2">
              <a:lnSpc>
                <a:spcPct val="107000"/>
              </a:lnSpc>
            </a:pPr>
            <a:r>
              <a:rPr lang="en-US" sz="2400" b="1" dirty="0"/>
              <a:t>B. The SNF’s sepsis program </a:t>
            </a:r>
            <a:r>
              <a:rPr lang="en-US" sz="2400" dirty="0"/>
              <a:t>–what, when, who, etc.? e.g., screening, code sepsis, etc. </a:t>
            </a:r>
          </a:p>
          <a:p>
            <a:pPr lvl="2">
              <a:lnSpc>
                <a:spcPct val="107000"/>
              </a:lnSpc>
            </a:pPr>
            <a:r>
              <a:rPr lang="en-US" sz="2400" b="1" dirty="0"/>
              <a:t>C. Who and how to contact if the family suspects sepsis</a:t>
            </a:r>
          </a:p>
          <a:p>
            <a:pPr lvl="2">
              <a:lnSpc>
                <a:spcPct val="107000"/>
              </a:lnSpc>
            </a:pPr>
            <a:endParaRPr lang="en-US" sz="2000" dirty="0"/>
          </a:p>
        </p:txBody>
      </p:sp>
    </p:spTree>
    <p:extLst>
      <p:ext uri="{BB962C8B-B14F-4D97-AF65-F5344CB8AC3E}">
        <p14:creationId xmlns:p14="http://schemas.microsoft.com/office/powerpoint/2010/main" val="34454342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9" y="15100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71372" y="1030288"/>
            <a:ext cx="9487318" cy="6350"/>
          </a:xfrm>
          <a:prstGeom prst="rect">
            <a:avLst/>
          </a:prstGeom>
          <a:solidFill>
            <a:srgbClr val="162942"/>
          </a:solidFill>
        </p:spPr>
      </p:sp>
      <p:sp>
        <p:nvSpPr>
          <p:cNvPr id="12" name="TextBox 12"/>
          <p:cNvSpPr txBox="1"/>
          <p:nvPr/>
        </p:nvSpPr>
        <p:spPr>
          <a:xfrm>
            <a:off x="1171372" y="312391"/>
            <a:ext cx="10073312" cy="615553"/>
          </a:xfrm>
          <a:prstGeom prst="rect">
            <a:avLst/>
          </a:prstGeom>
        </p:spPr>
        <p:txBody>
          <a:bodyPr wrap="square" lIns="0" tIns="0" rIns="0" bIns="0" rtlCol="0" anchor="t">
            <a:spAutoFit/>
          </a:bodyPr>
          <a:lstStyle/>
          <a:p>
            <a:pPr>
              <a:spcAft>
                <a:spcPts val="600"/>
              </a:spcAft>
            </a:pPr>
            <a:r>
              <a:rPr lang="en-US" sz="4000" b="1" spc="100" dirty="0">
                <a:solidFill>
                  <a:srgbClr val="162942"/>
                </a:solidFill>
              </a:rPr>
              <a:t>Patient Safety Movement: Communication </a:t>
            </a:r>
          </a:p>
        </p:txBody>
      </p:sp>
      <p:sp>
        <p:nvSpPr>
          <p:cNvPr id="2" name="TextBox 1">
            <a:extLst>
              <a:ext uri="{FF2B5EF4-FFF2-40B4-BE49-F238E27FC236}">
                <a16:creationId xmlns:a16="http://schemas.microsoft.com/office/drawing/2014/main" id="{3B81B72E-EA16-4133-94EF-A58E854FA00A}"/>
              </a:ext>
            </a:extLst>
          </p:cNvPr>
          <p:cNvSpPr txBox="1"/>
          <p:nvPr/>
        </p:nvSpPr>
        <p:spPr>
          <a:xfrm>
            <a:off x="781324" y="1036638"/>
            <a:ext cx="10966979" cy="4893647"/>
          </a:xfrm>
          <a:prstGeom prst="rect">
            <a:avLst/>
          </a:prstGeom>
          <a:noFill/>
        </p:spPr>
        <p:txBody>
          <a:bodyPr wrap="square" rtlCol="0">
            <a:spAutoFit/>
          </a:bodyPr>
          <a:lstStyle/>
          <a:p>
            <a:r>
              <a:rPr lang="en-US" sz="2400" b="1" dirty="0"/>
              <a:t>Implement standardized protocols for patient/family engagement/communication </a:t>
            </a:r>
          </a:p>
          <a:p>
            <a:endParaRPr lang="en-US" sz="2400" b="1" dirty="0"/>
          </a:p>
          <a:p>
            <a:pPr marL="342900" indent="-342900">
              <a:buFont typeface="Wingdings" panose="05000000000000000000" pitchFamily="2" charset="2"/>
              <a:buChar char="q"/>
            </a:pPr>
            <a:r>
              <a:rPr lang="en-US" sz="2400" dirty="0"/>
              <a:t>Coordinate with family or caregiver to reduce sepsis risk factors and identify clinical indicators at first sign</a:t>
            </a:r>
          </a:p>
          <a:p>
            <a:pPr marL="342900" indent="-342900">
              <a:buFont typeface="Wingdings" panose="05000000000000000000" pitchFamily="2" charset="2"/>
              <a:buChar char="q"/>
            </a:pPr>
            <a:endParaRPr lang="en-US" sz="2400" dirty="0"/>
          </a:p>
          <a:p>
            <a:pPr marL="342900" indent="-342900">
              <a:buFont typeface="Wingdings" panose="05000000000000000000" pitchFamily="2" charset="2"/>
              <a:buChar char="q"/>
            </a:pPr>
            <a:r>
              <a:rPr lang="en-US" sz="2400" dirty="0"/>
              <a:t>Disclose all sepsis related events</a:t>
            </a:r>
          </a:p>
          <a:p>
            <a:pPr marL="342900" indent="-342900">
              <a:buFont typeface="Wingdings" panose="05000000000000000000" pitchFamily="2" charset="2"/>
              <a:buChar char="q"/>
            </a:pPr>
            <a:endParaRPr lang="en-US" sz="2400" dirty="0"/>
          </a:p>
          <a:p>
            <a:pPr marL="342900" indent="-342900">
              <a:buFont typeface="Wingdings" panose="05000000000000000000" pitchFamily="2" charset="2"/>
              <a:buChar char="q"/>
            </a:pPr>
            <a:r>
              <a:rPr lang="en-US" sz="2400" dirty="0"/>
              <a:t>Provide an explanation as to why/how the sepsis occurred; </a:t>
            </a:r>
          </a:p>
          <a:p>
            <a:pPr marL="342900" indent="-342900">
              <a:buFont typeface="Wingdings" panose="05000000000000000000" pitchFamily="2" charset="2"/>
              <a:buChar char="q"/>
            </a:pPr>
            <a:endParaRPr lang="en-US" sz="2400" dirty="0"/>
          </a:p>
          <a:p>
            <a:pPr marL="342900" indent="-342900">
              <a:buFont typeface="Wingdings" panose="05000000000000000000" pitchFamily="2" charset="2"/>
              <a:buChar char="q"/>
            </a:pPr>
            <a:r>
              <a:rPr lang="en-US" sz="2400" dirty="0"/>
              <a:t>Explain how the effects of sepsis will be minimized; and </a:t>
            </a:r>
          </a:p>
          <a:p>
            <a:pPr marL="342900" indent="-342900">
              <a:buFont typeface="Wingdings" panose="05000000000000000000" pitchFamily="2" charset="2"/>
              <a:buChar char="q"/>
            </a:pPr>
            <a:endParaRPr lang="en-US" sz="2400" dirty="0"/>
          </a:p>
          <a:p>
            <a:pPr marL="342900" indent="-342900">
              <a:buFont typeface="Wingdings" panose="05000000000000000000" pitchFamily="2" charset="2"/>
              <a:buChar char="q"/>
            </a:pPr>
            <a:r>
              <a:rPr lang="en-US" sz="2400" dirty="0"/>
              <a:t>Discuss/state steps that the caregiver or organization will take to prevent recurrences of sepsis</a:t>
            </a:r>
            <a:endParaRPr lang="en-US" sz="2300" dirty="0"/>
          </a:p>
        </p:txBody>
      </p:sp>
    </p:spTree>
    <p:extLst>
      <p:ext uri="{BB962C8B-B14F-4D97-AF65-F5344CB8AC3E}">
        <p14:creationId xmlns:p14="http://schemas.microsoft.com/office/powerpoint/2010/main" val="1379130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Faces of Sepsis™ Presented by Sepsis Alliance">
            <a:hlinkClick r:id="" action="ppaction://media"/>
            <a:extLst>
              <a:ext uri="{FF2B5EF4-FFF2-40B4-BE49-F238E27FC236}">
                <a16:creationId xmlns:a16="http://schemas.microsoft.com/office/drawing/2014/main" id="{F994EE16-A11D-45DC-A626-F22210231D76}"/>
              </a:ext>
            </a:extLst>
          </p:cNvPr>
          <p:cNvPicPr>
            <a:picLocks noRot="1" noChangeAspect="1"/>
          </p:cNvPicPr>
          <p:nvPr>
            <a:videoFile r:link="rId1"/>
          </p:nvPr>
        </p:nvPicPr>
        <p:blipFill>
          <a:blip r:embed="rId4"/>
          <a:stretch>
            <a:fillRect/>
          </a:stretch>
        </p:blipFill>
        <p:spPr>
          <a:xfrm>
            <a:off x="1457866" y="1029406"/>
            <a:ext cx="8882756" cy="5018757"/>
          </a:xfrm>
          <a:prstGeom prst="rect">
            <a:avLst/>
          </a:prstGeom>
        </p:spPr>
      </p:pic>
    </p:spTree>
    <p:extLst>
      <p:ext uri="{BB962C8B-B14F-4D97-AF65-F5344CB8AC3E}">
        <p14:creationId xmlns:p14="http://schemas.microsoft.com/office/powerpoint/2010/main" val="317802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9209" y="0"/>
            <a:ext cx="2181887" cy="6858000"/>
            <a:chOff x="0" y="0"/>
            <a:chExt cx="1107106" cy="3479800"/>
          </a:xfrm>
        </p:grpSpPr>
        <p:sp>
          <p:nvSpPr>
            <p:cNvPr id="3" name="Freeform 3"/>
            <p:cNvSpPr/>
            <p:nvPr/>
          </p:nvSpPr>
          <p:spPr>
            <a:xfrm>
              <a:off x="0" y="0"/>
              <a:ext cx="1107106" cy="3479800"/>
            </a:xfrm>
            <a:custGeom>
              <a:avLst/>
              <a:gdLst/>
              <a:ahLst/>
              <a:cxnLst/>
              <a:rect l="l" t="t" r="r" b="b"/>
              <a:pathLst>
                <a:path w="1107106" h="3479800">
                  <a:moveTo>
                    <a:pt x="982646" y="3479800"/>
                  </a:moveTo>
                  <a:lnTo>
                    <a:pt x="124460" y="3479800"/>
                  </a:lnTo>
                  <a:cubicBezTo>
                    <a:pt x="55880" y="3479800"/>
                    <a:pt x="0" y="3423920"/>
                    <a:pt x="0" y="3355340"/>
                  </a:cubicBezTo>
                  <a:lnTo>
                    <a:pt x="0" y="124460"/>
                  </a:lnTo>
                  <a:cubicBezTo>
                    <a:pt x="0" y="55880"/>
                    <a:pt x="55880" y="0"/>
                    <a:pt x="124460" y="0"/>
                  </a:cubicBezTo>
                  <a:lnTo>
                    <a:pt x="982646" y="0"/>
                  </a:lnTo>
                  <a:cubicBezTo>
                    <a:pt x="1051226" y="0"/>
                    <a:pt x="1107106" y="55880"/>
                    <a:pt x="1107106" y="124460"/>
                  </a:cubicBezTo>
                  <a:lnTo>
                    <a:pt x="1107106" y="3355340"/>
                  </a:lnTo>
                  <a:cubicBezTo>
                    <a:pt x="1107106" y="3423920"/>
                    <a:pt x="1051226" y="3479800"/>
                    <a:pt x="982646" y="3479800"/>
                  </a:cubicBezTo>
                  <a:close/>
                </a:path>
              </a:pathLst>
            </a:custGeom>
            <a:solidFill>
              <a:srgbClr val="3C53AC"/>
            </a:solidFill>
          </p:spPr>
          <p:txBody>
            <a:bodyPr/>
            <a:lstStyle/>
            <a:p>
              <a:endParaRPr lang="en-US" sz="1200" dirty="0"/>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grpSp>
        <p:nvGrpSpPr>
          <p:cNvPr id="6" name="Group 6"/>
          <p:cNvGrpSpPr/>
          <p:nvPr/>
        </p:nvGrpSpPr>
        <p:grpSpPr>
          <a:xfrm rot="-10800000">
            <a:off x="1828797" y="2273642"/>
            <a:ext cx="8991601" cy="3536607"/>
            <a:chOff x="0" y="0"/>
            <a:chExt cx="2354580" cy="1536708"/>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p:grpSpPr>
        <p:sp>
          <p:nvSpPr>
            <p:cNvPr id="7" name="Freeform 7"/>
            <p:cNvSpPr/>
            <p:nvPr/>
          </p:nvSpPr>
          <p:spPr>
            <a:xfrm>
              <a:off x="0" y="0"/>
              <a:ext cx="2353310" cy="1536708"/>
            </a:xfrm>
            <a:custGeom>
              <a:avLst/>
              <a:gdLst/>
              <a:ahLst/>
              <a:cxnLst/>
              <a:rect l="l" t="t" r="r" b="b"/>
              <a:pathLst>
                <a:path w="2353310" h="1536708">
                  <a:moveTo>
                    <a:pt x="784860" y="1469398"/>
                  </a:moveTo>
                  <a:cubicBezTo>
                    <a:pt x="905510" y="1510038"/>
                    <a:pt x="1042670" y="1536708"/>
                    <a:pt x="1177290" y="1536708"/>
                  </a:cubicBezTo>
                  <a:cubicBezTo>
                    <a:pt x="1311910" y="1536708"/>
                    <a:pt x="1441450" y="1513848"/>
                    <a:pt x="1560830" y="1473208"/>
                  </a:cubicBezTo>
                  <a:cubicBezTo>
                    <a:pt x="1563370" y="1471938"/>
                    <a:pt x="1565910" y="1471938"/>
                    <a:pt x="1568450" y="1470668"/>
                  </a:cubicBezTo>
                  <a:cubicBezTo>
                    <a:pt x="2016760" y="1308108"/>
                    <a:pt x="2346960" y="878848"/>
                    <a:pt x="2353310" y="381297"/>
                  </a:cubicBezTo>
                  <a:lnTo>
                    <a:pt x="2353310" y="0"/>
                  </a:lnTo>
                  <a:lnTo>
                    <a:pt x="0" y="0"/>
                  </a:lnTo>
                  <a:lnTo>
                    <a:pt x="0" y="381052"/>
                  </a:lnTo>
                  <a:cubicBezTo>
                    <a:pt x="6350" y="881388"/>
                    <a:pt x="331470" y="1310648"/>
                    <a:pt x="784860" y="1469398"/>
                  </a:cubicBezTo>
                  <a:close/>
                </a:path>
              </a:pathLst>
            </a:custGeom>
            <a:grpFill/>
          </p:spPr>
        </p:sp>
      </p:grpSp>
      <p:sp>
        <p:nvSpPr>
          <p:cNvPr id="9" name="TextBox 9"/>
          <p:cNvSpPr txBox="1"/>
          <p:nvPr/>
        </p:nvSpPr>
        <p:spPr>
          <a:xfrm>
            <a:off x="2457241" y="3725319"/>
            <a:ext cx="7277518" cy="699935"/>
          </a:xfrm>
          <a:prstGeom prst="rect">
            <a:avLst/>
          </a:prstGeom>
        </p:spPr>
        <p:txBody>
          <a:bodyPr wrap="square" lIns="0" tIns="0" rIns="0" bIns="0" rtlCol="0" anchor="t">
            <a:spAutoFit/>
          </a:bodyPr>
          <a:lstStyle/>
          <a:p>
            <a:pPr>
              <a:lnSpc>
                <a:spcPts val="5412"/>
              </a:lnSpc>
            </a:pPr>
            <a:r>
              <a:rPr lang="en-US" sz="5334" b="1" dirty="0">
                <a:solidFill>
                  <a:srgbClr val="162942"/>
                </a:solidFill>
                <a:cs typeface="Times New Roman" panose="02020603050405020304" pitchFamily="18" charset="0"/>
              </a:rPr>
              <a:t> Questions </a:t>
            </a:r>
            <a:endParaRPr lang="en-US" sz="4920" b="1" dirty="0">
              <a:solidFill>
                <a:srgbClr val="162942"/>
              </a:solidFill>
            </a:endParaRPr>
          </a:p>
        </p:txBody>
      </p:sp>
      <p:sp>
        <p:nvSpPr>
          <p:cNvPr id="8" name="AutoShape 5">
            <a:extLst>
              <a:ext uri="{FF2B5EF4-FFF2-40B4-BE49-F238E27FC236}">
                <a16:creationId xmlns:a16="http://schemas.microsoft.com/office/drawing/2014/main" id="{3DBE84B1-63FC-400F-B577-E3304C0BB290}"/>
              </a:ext>
            </a:extLst>
          </p:cNvPr>
          <p:cNvSpPr/>
          <p:nvPr/>
        </p:nvSpPr>
        <p:spPr>
          <a:xfrm>
            <a:off x="2018882" y="869796"/>
            <a:ext cx="9487318" cy="6350"/>
          </a:xfrm>
          <a:prstGeom prst="rect">
            <a:avLst/>
          </a:prstGeom>
          <a:solidFill>
            <a:srgbClr val="162942"/>
          </a:solidFill>
        </p:spPr>
      </p:sp>
      <p:sp>
        <p:nvSpPr>
          <p:cNvPr id="10" name="TextBox 11">
            <a:extLst>
              <a:ext uri="{FF2B5EF4-FFF2-40B4-BE49-F238E27FC236}">
                <a16:creationId xmlns:a16="http://schemas.microsoft.com/office/drawing/2014/main" id="{645B4ADE-492A-402F-AAB2-9ED4CA25771E}"/>
              </a:ext>
            </a:extLst>
          </p:cNvPr>
          <p:cNvSpPr txBox="1"/>
          <p:nvPr/>
        </p:nvSpPr>
        <p:spPr>
          <a:xfrm>
            <a:off x="8113713" y="496994"/>
            <a:ext cx="3392487" cy="277640"/>
          </a:xfrm>
          <a:prstGeom prst="rect">
            <a:avLst/>
          </a:prstGeom>
        </p:spPr>
        <p:txBody>
          <a:bodyPr lIns="0" tIns="0" rIns="0" bIns="0" rtlCol="0" anchor="t">
            <a:spAutoFit/>
          </a:bodyPr>
          <a:lstStyle/>
          <a:p>
            <a:pPr algn="r">
              <a:lnSpc>
                <a:spcPts val="2333"/>
              </a:lnSpc>
            </a:pPr>
            <a:r>
              <a:rPr lang="en-US" sz="1667" spc="167" dirty="0">
                <a:solidFill>
                  <a:srgbClr val="162942"/>
                </a:solidFill>
              </a:rPr>
              <a:t>MARCH 24 , 2021</a:t>
            </a:r>
          </a:p>
        </p:txBody>
      </p:sp>
      <p:sp>
        <p:nvSpPr>
          <p:cNvPr id="11" name="TextBox 12">
            <a:extLst>
              <a:ext uri="{FF2B5EF4-FFF2-40B4-BE49-F238E27FC236}">
                <a16:creationId xmlns:a16="http://schemas.microsoft.com/office/drawing/2014/main" id="{C0A9E7EE-4D90-48A4-8CEC-61DDB5A39E44}"/>
              </a:ext>
            </a:extLst>
          </p:cNvPr>
          <p:cNvSpPr txBox="1"/>
          <p:nvPr/>
        </p:nvSpPr>
        <p:spPr>
          <a:xfrm>
            <a:off x="2018882" y="496994"/>
            <a:ext cx="5320081" cy="277897"/>
          </a:xfrm>
          <a:prstGeom prst="rect">
            <a:avLst/>
          </a:prstGeom>
        </p:spPr>
        <p:txBody>
          <a:bodyPr lIns="0" tIns="0" rIns="0" bIns="0" rtlCol="0" anchor="t">
            <a:spAutoFit/>
          </a:bodyPr>
          <a:lstStyle/>
          <a:p>
            <a:pPr>
              <a:lnSpc>
                <a:spcPts val="2341"/>
              </a:lnSpc>
            </a:pPr>
            <a:r>
              <a:rPr lang="en-US" sz="1673" spc="167" dirty="0">
                <a:solidFill>
                  <a:srgbClr val="162942"/>
                </a:solidFill>
              </a:rPr>
              <a:t>Sepsis Training Day 2</a:t>
            </a:r>
          </a:p>
        </p:txBody>
      </p:sp>
    </p:spTree>
    <p:extLst>
      <p:ext uri="{BB962C8B-B14F-4D97-AF65-F5344CB8AC3E}">
        <p14:creationId xmlns:p14="http://schemas.microsoft.com/office/powerpoint/2010/main" val="17428320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9" y="15100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71372" y="1030288"/>
            <a:ext cx="9487318" cy="6350"/>
          </a:xfrm>
          <a:prstGeom prst="rect">
            <a:avLst/>
          </a:prstGeom>
          <a:solidFill>
            <a:srgbClr val="162942"/>
          </a:solidFill>
        </p:spPr>
      </p:sp>
      <p:sp>
        <p:nvSpPr>
          <p:cNvPr id="12" name="TextBox 12"/>
          <p:cNvSpPr txBox="1"/>
          <p:nvPr/>
        </p:nvSpPr>
        <p:spPr>
          <a:xfrm>
            <a:off x="1171372" y="312391"/>
            <a:ext cx="10073312" cy="615553"/>
          </a:xfrm>
          <a:prstGeom prst="rect">
            <a:avLst/>
          </a:prstGeom>
        </p:spPr>
        <p:txBody>
          <a:bodyPr wrap="square" lIns="0" tIns="0" rIns="0" bIns="0" rtlCol="0" anchor="t">
            <a:spAutoFit/>
          </a:bodyPr>
          <a:lstStyle/>
          <a:p>
            <a:pPr algn="ctr">
              <a:spcAft>
                <a:spcPts val="600"/>
              </a:spcAft>
            </a:pPr>
            <a:r>
              <a:rPr lang="en-US" sz="4000" b="1" spc="100" dirty="0">
                <a:solidFill>
                  <a:srgbClr val="162942"/>
                </a:solidFill>
              </a:rPr>
              <a:t>Pretest Question Review </a:t>
            </a:r>
          </a:p>
        </p:txBody>
      </p:sp>
      <p:sp>
        <p:nvSpPr>
          <p:cNvPr id="2" name="TextBox 1">
            <a:extLst>
              <a:ext uri="{FF2B5EF4-FFF2-40B4-BE49-F238E27FC236}">
                <a16:creationId xmlns:a16="http://schemas.microsoft.com/office/drawing/2014/main" id="{3B81B72E-EA16-4133-94EF-A58E854FA00A}"/>
              </a:ext>
            </a:extLst>
          </p:cNvPr>
          <p:cNvSpPr txBox="1"/>
          <p:nvPr/>
        </p:nvSpPr>
        <p:spPr>
          <a:xfrm>
            <a:off x="781324" y="1049338"/>
            <a:ext cx="10966979" cy="5784276"/>
          </a:xfrm>
          <a:prstGeom prst="rect">
            <a:avLst/>
          </a:prstGeom>
          <a:noFill/>
        </p:spPr>
        <p:txBody>
          <a:bodyPr wrap="square" rtlCol="0">
            <a:spAutoFit/>
          </a:bodyPr>
          <a:lstStyle/>
          <a:p>
            <a:r>
              <a:rPr lang="en-US" sz="3200" b="1" dirty="0"/>
              <a:t>Question One:  </a:t>
            </a:r>
          </a:p>
          <a:p>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b="1" dirty="0">
                <a:effectLst/>
                <a:latin typeface="Calibri" panose="020F0502020204030204" pitchFamily="34" charset="0"/>
                <a:ea typeface="Calibri" panose="020F0502020204030204" pitchFamily="34" charset="0"/>
                <a:cs typeface="Times New Roman" panose="02020603050405020304" pitchFamily="18" charset="0"/>
              </a:rPr>
              <a:t>What factors are associated with higher mortality for sepsis?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mj-lt"/>
              <a:buAutoNum type="alphaLcPeriod"/>
            </a:pPr>
            <a:r>
              <a:rPr lang="en-US" sz="3200" dirty="0">
                <a:effectLst/>
                <a:latin typeface="Calibri" panose="020F0502020204030204" pitchFamily="34" charset="0"/>
                <a:ea typeface="Calibri" panose="020F0502020204030204" pitchFamily="34" charset="0"/>
                <a:cs typeface="Times New Roman" panose="02020603050405020304" pitchFamily="18" charset="0"/>
              </a:rPr>
              <a:t>Old Age</a:t>
            </a:r>
          </a:p>
          <a:p>
            <a:pPr marL="342900" marR="0" lvl="0" indent="-342900">
              <a:lnSpc>
                <a:spcPct val="107000"/>
              </a:lnSpc>
              <a:spcBef>
                <a:spcPts val="0"/>
              </a:spcBef>
              <a:spcAft>
                <a:spcPts val="0"/>
              </a:spcAft>
              <a:buFont typeface="+mj-lt"/>
              <a:buAutoNum type="alphaLcPeriod"/>
            </a:pPr>
            <a:r>
              <a:rPr lang="en-US" sz="3200" dirty="0">
                <a:effectLst/>
                <a:latin typeface="Calibri" panose="020F0502020204030204" pitchFamily="34" charset="0"/>
                <a:ea typeface="Calibri" panose="020F0502020204030204" pitchFamily="34" charset="0"/>
                <a:cs typeface="Times New Roman" panose="02020603050405020304" pitchFamily="18" charset="0"/>
              </a:rPr>
              <a:t>Cancer</a:t>
            </a:r>
          </a:p>
          <a:p>
            <a:pPr marL="342900" marR="0" lvl="0" indent="-342900">
              <a:lnSpc>
                <a:spcPct val="107000"/>
              </a:lnSpc>
              <a:spcBef>
                <a:spcPts val="0"/>
              </a:spcBef>
              <a:spcAft>
                <a:spcPts val="0"/>
              </a:spcAft>
              <a:buFont typeface="+mj-lt"/>
              <a:buAutoNum type="alphaLcPeriod"/>
            </a:pPr>
            <a:r>
              <a:rPr lang="en-US" sz="3200" dirty="0">
                <a:effectLst/>
                <a:latin typeface="Calibri" panose="020F0502020204030204" pitchFamily="34" charset="0"/>
                <a:ea typeface="Calibri" panose="020F0502020204030204" pitchFamily="34" charset="0"/>
                <a:cs typeface="Times New Roman" panose="02020603050405020304" pitchFamily="18" charset="0"/>
              </a:rPr>
              <a:t>Previous sepsis</a:t>
            </a:r>
          </a:p>
          <a:p>
            <a:pPr marL="342900" marR="0" lvl="0" indent="-342900">
              <a:lnSpc>
                <a:spcPct val="107000"/>
              </a:lnSpc>
              <a:spcBef>
                <a:spcPts val="0"/>
              </a:spcBef>
              <a:spcAft>
                <a:spcPts val="800"/>
              </a:spcAft>
              <a:buFont typeface="+mj-lt"/>
              <a:buAutoNum type="alphaLcPeriod"/>
            </a:pPr>
            <a:r>
              <a:rPr lang="en-US" sz="3200" dirty="0">
                <a:effectLst/>
                <a:latin typeface="Calibri" panose="020F0502020204030204" pitchFamily="34" charset="0"/>
                <a:ea typeface="Calibri" panose="020F0502020204030204" pitchFamily="34" charset="0"/>
                <a:cs typeface="Times New Roman" panose="02020603050405020304" pitchFamily="18" charset="0"/>
              </a:rPr>
              <a:t>All of the above</a:t>
            </a:r>
          </a:p>
          <a:p>
            <a:endParaRPr lang="en-US" sz="3200" b="1" dirty="0"/>
          </a:p>
          <a:p>
            <a:r>
              <a:rPr lang="en-US" sz="3200" b="1" dirty="0"/>
              <a:t>Answer One:  D (All of the above)</a:t>
            </a:r>
          </a:p>
          <a:p>
            <a:endParaRPr lang="en-US" sz="3200" b="1" dirty="0"/>
          </a:p>
        </p:txBody>
      </p:sp>
    </p:spTree>
    <p:extLst>
      <p:ext uri="{BB962C8B-B14F-4D97-AF65-F5344CB8AC3E}">
        <p14:creationId xmlns:p14="http://schemas.microsoft.com/office/powerpoint/2010/main" val="9008572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DA74B3-11F8-4635-BCDE-02D4E77BA49D}"/>
              </a:ext>
            </a:extLst>
          </p:cNvPr>
          <p:cNvSpPr/>
          <p:nvPr/>
        </p:nvSpPr>
        <p:spPr>
          <a:xfrm>
            <a:off x="200229" y="151003"/>
            <a:ext cx="11791541" cy="6555994"/>
          </a:xfrm>
          <a:prstGeom prst="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0276" y="543352"/>
            <a:ext cx="191049" cy="127134"/>
          </a:xfrm>
          <a:prstGeom prst="rect">
            <a:avLst/>
          </a:prstGeom>
        </p:spPr>
      </p:pic>
      <p:sp>
        <p:nvSpPr>
          <p:cNvPr id="5" name="AutoShape 5"/>
          <p:cNvSpPr/>
          <p:nvPr/>
        </p:nvSpPr>
        <p:spPr>
          <a:xfrm>
            <a:off x="1171372" y="1030288"/>
            <a:ext cx="9487318" cy="6350"/>
          </a:xfrm>
          <a:prstGeom prst="rect">
            <a:avLst/>
          </a:prstGeom>
          <a:solidFill>
            <a:srgbClr val="162942"/>
          </a:solidFill>
        </p:spPr>
      </p:sp>
      <p:sp>
        <p:nvSpPr>
          <p:cNvPr id="12" name="TextBox 12"/>
          <p:cNvSpPr txBox="1"/>
          <p:nvPr/>
        </p:nvSpPr>
        <p:spPr>
          <a:xfrm>
            <a:off x="1171372" y="312391"/>
            <a:ext cx="10073312" cy="615553"/>
          </a:xfrm>
          <a:prstGeom prst="rect">
            <a:avLst/>
          </a:prstGeom>
        </p:spPr>
        <p:txBody>
          <a:bodyPr wrap="square" lIns="0" tIns="0" rIns="0" bIns="0" rtlCol="0" anchor="t">
            <a:spAutoFit/>
          </a:bodyPr>
          <a:lstStyle/>
          <a:p>
            <a:pPr algn="ctr">
              <a:spcAft>
                <a:spcPts val="600"/>
              </a:spcAft>
            </a:pPr>
            <a:r>
              <a:rPr lang="en-US" sz="4000" b="1" spc="100" dirty="0">
                <a:solidFill>
                  <a:srgbClr val="162942"/>
                </a:solidFill>
              </a:rPr>
              <a:t>Pretest Question Review </a:t>
            </a:r>
          </a:p>
        </p:txBody>
      </p:sp>
      <p:sp>
        <p:nvSpPr>
          <p:cNvPr id="2" name="TextBox 1">
            <a:extLst>
              <a:ext uri="{FF2B5EF4-FFF2-40B4-BE49-F238E27FC236}">
                <a16:creationId xmlns:a16="http://schemas.microsoft.com/office/drawing/2014/main" id="{3B81B72E-EA16-4133-94EF-A58E854FA00A}"/>
              </a:ext>
            </a:extLst>
          </p:cNvPr>
          <p:cNvSpPr txBox="1"/>
          <p:nvPr/>
        </p:nvSpPr>
        <p:spPr>
          <a:xfrm>
            <a:off x="781324" y="1049338"/>
            <a:ext cx="10966979" cy="5721246"/>
          </a:xfrm>
          <a:prstGeom prst="rect">
            <a:avLst/>
          </a:prstGeom>
          <a:noFill/>
        </p:spPr>
        <p:txBody>
          <a:bodyPr wrap="square" rtlCol="0">
            <a:spAutoFit/>
          </a:bodyPr>
          <a:lstStyle/>
          <a:p>
            <a:endParaRPr lang="en-US" sz="3200" b="1" dirty="0"/>
          </a:p>
          <a:p>
            <a:r>
              <a:rPr lang="en-US" sz="3200" b="1" dirty="0"/>
              <a:t>Question Two: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Which of the following laboratory studies normally done to confirm or rule out sepsis can be used as a criterion to decide whether to transfer to an acute care facility.?</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Lactate</a:t>
            </a:r>
          </a:p>
          <a:p>
            <a:pPr marL="342900" marR="0" lvl="0" indent="-34290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Creatinine</a:t>
            </a:r>
          </a:p>
          <a:p>
            <a:pPr marL="342900" marR="0" lvl="0" indent="-34290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WBC</a:t>
            </a:r>
          </a:p>
          <a:p>
            <a:pPr marL="342900" marR="0" lvl="0" indent="-342900">
              <a:lnSpc>
                <a:spcPct val="107000"/>
              </a:lnSpc>
              <a:spcBef>
                <a:spcPts val="0"/>
              </a:spcBef>
              <a:spcAft>
                <a:spcPts val="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Hemoglobin</a:t>
            </a:r>
          </a:p>
          <a:p>
            <a:pPr marL="342900" marR="0" lvl="0" indent="-342900">
              <a:lnSpc>
                <a:spcPct val="107000"/>
              </a:lnSpc>
              <a:spcBef>
                <a:spcPts val="0"/>
              </a:spcBef>
              <a:spcAft>
                <a:spcPts val="800"/>
              </a:spcAft>
              <a:buFont typeface="+mj-lt"/>
              <a:buAutoNum type="alphaL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INR</a:t>
            </a:r>
          </a:p>
          <a:p>
            <a:r>
              <a:rPr lang="en-US" sz="3200" b="1" dirty="0"/>
              <a:t> Answer Two:  A (Lactate)</a:t>
            </a:r>
          </a:p>
          <a:p>
            <a:endParaRPr lang="en-US" sz="3200" b="1" dirty="0"/>
          </a:p>
        </p:txBody>
      </p:sp>
    </p:spTree>
    <p:extLst>
      <p:ext uri="{BB962C8B-B14F-4D97-AF65-F5344CB8AC3E}">
        <p14:creationId xmlns:p14="http://schemas.microsoft.com/office/powerpoint/2010/main" val="14242936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921</TotalTime>
  <Words>7757</Words>
  <Application>Microsoft Office PowerPoint</Application>
  <PresentationFormat>Widescreen</PresentationFormat>
  <Paragraphs>683</Paragraphs>
  <Slides>101</Slides>
  <Notes>101</Notes>
  <HiddenSlides>0</HiddenSlides>
  <MMClips>2</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101</vt:i4>
      </vt:variant>
    </vt:vector>
  </HeadingPairs>
  <TitlesOfParts>
    <vt:vector size="116" baseType="lpstr">
      <vt:lpstr>arial</vt:lpstr>
      <vt:lpstr>arial</vt:lpstr>
      <vt:lpstr>BlinkMacSystemFont</vt:lpstr>
      <vt:lpstr>Calibri</vt:lpstr>
      <vt:lpstr>Calibri (Body)</vt:lpstr>
      <vt:lpstr>Calibri Light</vt:lpstr>
      <vt:lpstr>Calibri(Body)</vt:lpstr>
      <vt:lpstr>Helvetica</vt:lpstr>
      <vt:lpstr>Lato</vt:lpstr>
      <vt:lpstr>Muli Regular Bold</vt:lpstr>
      <vt:lpstr>Roboto</vt:lpstr>
      <vt:lpstr>Symbol</vt:lpstr>
      <vt:lpstr>Wingdings</vt:lpstr>
      <vt:lpstr>Office Theme</vt:lpstr>
      <vt:lpstr>Microsoft Excel 97-2003 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Systemic Inflammatory Response Syndrome (SIRS) CRITERIA (STARFORUM BUG)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Lower Respiratory Infection </vt:lpstr>
      <vt:lpstr>Lower Respiratory Infection Continued </vt:lpstr>
      <vt:lpstr>UTI</vt:lpstr>
      <vt:lpstr>UTI Continued </vt:lpstr>
      <vt:lpstr>GI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Cidney Robinson</dc:creator>
  <cp:lastModifiedBy>Temi Oshiyoye</cp:lastModifiedBy>
  <cp:revision>72</cp:revision>
  <dcterms:created xsi:type="dcterms:W3CDTF">2021-03-16T22:50:56Z</dcterms:created>
  <dcterms:modified xsi:type="dcterms:W3CDTF">2021-03-25T13:36:04Z</dcterms:modified>
</cp:coreProperties>
</file>